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381" r:id="rId1"/>
  </p:sldMasterIdLst>
  <p:notesMasterIdLst>
    <p:notesMasterId r:id="rId26"/>
  </p:notesMasterIdLst>
  <p:handoutMasterIdLst>
    <p:handoutMasterId r:id="rId27"/>
  </p:handoutMasterIdLst>
  <p:sldIdLst>
    <p:sldId id="1108" r:id="rId2"/>
    <p:sldId id="1144" r:id="rId3"/>
    <p:sldId id="1145" r:id="rId4"/>
    <p:sldId id="1146" r:id="rId5"/>
    <p:sldId id="1147" r:id="rId6"/>
    <p:sldId id="1148" r:id="rId7"/>
    <p:sldId id="1149" r:id="rId8"/>
    <p:sldId id="1150" r:id="rId9"/>
    <p:sldId id="1151" r:id="rId10"/>
    <p:sldId id="1152" r:id="rId11"/>
    <p:sldId id="1155" r:id="rId12"/>
    <p:sldId id="1169" r:id="rId13"/>
    <p:sldId id="1170" r:id="rId14"/>
    <p:sldId id="1153" r:id="rId15"/>
    <p:sldId id="1160" r:id="rId16"/>
    <p:sldId id="1161" r:id="rId17"/>
    <p:sldId id="1162" r:id="rId18"/>
    <p:sldId id="1165" r:id="rId19"/>
    <p:sldId id="1166" r:id="rId20"/>
    <p:sldId id="1167" r:id="rId21"/>
    <p:sldId id="1168" r:id="rId22"/>
    <p:sldId id="1156" r:id="rId23"/>
    <p:sldId id="1154" r:id="rId24"/>
    <p:sldId id="1159" r:id="rId25"/>
  </p:sldIdLst>
  <p:sldSz cx="9144000" cy="6858000" type="screen4x3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HY헤드라인M" pitchFamily="18" charset="-127"/>
        <a:ea typeface="HY헤드라인M" pitchFamily="18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96">
          <p15:clr>
            <a:srgbClr val="A4A3A4"/>
          </p15:clr>
        </p15:guide>
        <p15:guide id="2" orient="horz" pos="1381">
          <p15:clr>
            <a:srgbClr val="A4A3A4"/>
          </p15:clr>
        </p15:guide>
        <p15:guide id="3" orient="horz" pos="1562">
          <p15:clr>
            <a:srgbClr val="A4A3A4"/>
          </p15:clr>
        </p15:guide>
        <p15:guide id="4" orient="horz" pos="1750">
          <p15:clr>
            <a:srgbClr val="A4A3A4"/>
          </p15:clr>
        </p15:guide>
        <p15:guide id="5" pos="2464">
          <p15:clr>
            <a:srgbClr val="A4A3A4"/>
          </p15:clr>
        </p15:guide>
        <p15:guide id="6" pos="342">
          <p15:clr>
            <a:srgbClr val="A4A3A4"/>
          </p15:clr>
        </p15:guide>
        <p15:guide id="7" pos="2896">
          <p15:clr>
            <a:srgbClr val="A4A3A4"/>
          </p15:clr>
        </p15:guide>
        <p15:guide id="8" pos="5356">
          <p15:clr>
            <a:srgbClr val="A4A3A4"/>
          </p15:clr>
        </p15:guide>
        <p15:guide id="9" pos="847">
          <p15:clr>
            <a:srgbClr val="A4A3A4"/>
          </p15:clr>
        </p15:guide>
        <p15:guide id="10" pos="1352">
          <p15:clr>
            <a:srgbClr val="A4A3A4"/>
          </p15:clr>
        </p15:guide>
        <p15:guide id="11" pos="1857">
          <p15:clr>
            <a:srgbClr val="A4A3A4"/>
          </p15:clr>
        </p15:guide>
        <p15:guide id="12" pos="37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" initials="a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FFCC"/>
    <a:srgbClr val="CCECFF"/>
    <a:srgbClr val="FFFBFB"/>
    <a:srgbClr val="FFE5E5"/>
    <a:srgbClr val="E1FFE1"/>
    <a:srgbClr val="FFFF99"/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42" autoAdjust="0"/>
    <p:restoredTop sz="97205" autoAdjust="0"/>
  </p:normalViewPr>
  <p:slideViewPr>
    <p:cSldViewPr snapToGrid="0">
      <p:cViewPr varScale="1">
        <p:scale>
          <a:sx n="108" d="100"/>
          <a:sy n="108" d="100"/>
        </p:scale>
        <p:origin x="1896" y="150"/>
      </p:cViewPr>
      <p:guideLst>
        <p:guide orient="horz" pos="3896"/>
        <p:guide orient="horz" pos="1381"/>
        <p:guide orient="horz" pos="1562"/>
        <p:guide orient="horz" pos="1750"/>
        <p:guide pos="2464"/>
        <p:guide pos="342"/>
        <p:guide pos="2896"/>
        <p:guide pos="5356"/>
        <p:guide pos="847"/>
        <p:guide pos="1352"/>
        <p:guide pos="1857"/>
        <p:guide pos="37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-3390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BA2A43-D433-4DF8-B8A3-26A8A53A66F5}" type="datetimeFigureOut">
              <a:rPr lang="ko-KR" altLang="en-US" smtClean="0"/>
              <a:t>2019-07-26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8CA15-CD4B-4AE6-A283-E61F2F1F02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008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5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7575" y="742950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387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55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55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428163"/>
            <a:ext cx="294640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effectLst/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F576F4B-E2CE-4DB0-B75F-EF3C8A21EF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39821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67482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717112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184281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213565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043622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052161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373172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970764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4024985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60733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088480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106016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412028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637384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379940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1566971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277465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964614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131743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5406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11224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621890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846580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 smtClean="0"/>
          </a:p>
        </p:txBody>
      </p:sp>
    </p:spTree>
    <p:extLst>
      <p:ext uri="{BB962C8B-B14F-4D97-AF65-F5344CB8AC3E}">
        <p14:creationId xmlns:p14="http://schemas.microsoft.com/office/powerpoint/2010/main" val="192659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2266950"/>
            <a:ext cx="9144000" cy="3278188"/>
          </a:xfrm>
          <a:prstGeom prst="rect">
            <a:avLst/>
          </a:prstGeom>
          <a:gradFill rotWithShape="1">
            <a:gsLst>
              <a:gs pos="0">
                <a:srgbClr val="0066CC"/>
              </a:gs>
              <a:gs pos="100000">
                <a:schemeClr val="bg1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2276475"/>
          </a:xfrm>
          <a:prstGeom prst="rect">
            <a:avLst/>
          </a:prstGeom>
          <a:gradFill rotWithShape="1">
            <a:gsLst>
              <a:gs pos="0">
                <a:srgbClr val="003366"/>
              </a:gs>
              <a:gs pos="100000">
                <a:srgbClr val="0066CC"/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575" y="5594350"/>
            <a:ext cx="2987675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 rot="9022281">
            <a:off x="8027988" y="1143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3366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 rot="9022281">
            <a:off x="7496175" y="1036638"/>
            <a:ext cx="1223963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5FBE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 rot="9022281">
            <a:off x="6958013" y="93663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4992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 rot="9022281">
            <a:off x="6424613" y="101917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7CF8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rot="9022281">
            <a:off x="6958013" y="19558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51A8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 rot="9022281">
            <a:off x="6427788" y="28797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9FCF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 rot="9022281">
            <a:off x="8024813" y="1968500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7CF8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 rot="9022281">
            <a:off x="7493000" y="2894013"/>
            <a:ext cx="1223963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87C3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auto">
          <a:xfrm rot="9022281">
            <a:off x="5894388" y="19399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7BBD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auto">
          <a:xfrm rot="9022281">
            <a:off x="5364163" y="2865438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C9E4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auto">
          <a:xfrm rot="9022281">
            <a:off x="5892800" y="79375"/>
            <a:ext cx="1223963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005FBE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auto">
          <a:xfrm rot="9022281">
            <a:off x="5360988" y="1000125"/>
            <a:ext cx="1223962" cy="1081088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51A8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 rot="9022281">
            <a:off x="4830763" y="1925638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rgbClr val="9BCDFF">
              <a:alpha val="39999"/>
            </a:srgb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auto">
          <a:xfrm rot="9022281">
            <a:off x="4300538" y="2849563"/>
            <a:ext cx="1223962" cy="1081087"/>
          </a:xfrm>
          <a:prstGeom prst="hexagon">
            <a:avLst>
              <a:gd name="adj" fmla="val 28304"/>
              <a:gd name="vf" fmla="val 115470"/>
            </a:avLst>
          </a:prstGeom>
          <a:solidFill>
            <a:schemeClr val="bg1">
              <a:alpha val="39999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lnSpc>
                <a:spcPct val="70000"/>
              </a:lnSpc>
              <a:spcBef>
                <a:spcPct val="20000"/>
              </a:spcBef>
              <a:defRPr/>
            </a:pPr>
            <a:endParaRPr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5857875"/>
            <a:ext cx="17526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5876925"/>
            <a:ext cx="1824037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221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755650" y="4365625"/>
            <a:ext cx="6113463" cy="1584325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2600">
                <a:latin typeface="휴먼엑스포" pitchFamily="18" charset="-127"/>
              </a:defRPr>
            </a:lvl1pPr>
          </a:lstStyle>
          <a:p>
            <a:r>
              <a:rPr lang="ko-KR" altLang="en-US"/>
              <a:t>부제목을 입력하십시오</a:t>
            </a:r>
          </a:p>
        </p:txBody>
      </p:sp>
      <p:sp>
        <p:nvSpPr>
          <p:cNvPr id="222228" name="Rectangle 20"/>
          <p:cNvSpPr>
            <a:spLocks noGrp="1" noChangeArrowheads="1"/>
          </p:cNvSpPr>
          <p:nvPr>
            <p:ph type="ctrTitle"/>
          </p:nvPr>
        </p:nvSpPr>
        <p:spPr>
          <a:xfrm>
            <a:off x="684213" y="1052513"/>
            <a:ext cx="7627937" cy="1470025"/>
          </a:xfrm>
          <a:prstGeom prst="rect">
            <a:avLst/>
          </a:prstGeom>
          <a:effectLst>
            <a:outerShdw dist="35921" dir="2700000" algn="ctr" rotWithShape="0">
              <a:schemeClr val="tx1">
                <a:alpha val="50000"/>
              </a:schemeClr>
            </a:outerShdw>
          </a:effectLst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제목을 입력하십시오</a:t>
            </a:r>
          </a:p>
        </p:txBody>
      </p:sp>
    </p:spTree>
    <p:extLst>
      <p:ext uri="{BB962C8B-B14F-4D97-AF65-F5344CB8AC3E}">
        <p14:creationId xmlns:p14="http://schemas.microsoft.com/office/powerpoint/2010/main" val="3406396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57338"/>
            <a:ext cx="8291513" cy="4827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7321285C-EAAF-40EB-9653-A118951E8F4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403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77025" y="260350"/>
            <a:ext cx="2071688" cy="612457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60350"/>
            <a:ext cx="6067425" cy="61245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613DF0FF-750D-40A5-B700-A4CEB27628F0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25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404339BB-BAF7-40D2-B3D8-A2B059C6FCE1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1486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5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285D051A-0B3A-4B5A-839F-9042B1C8112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70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557338"/>
            <a:ext cx="4068763" cy="48275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78363" y="1557338"/>
            <a:ext cx="4070350" cy="482758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F199EE17-6A1B-49C9-8D5E-B6CB78435518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524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8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0408EFA-398D-4647-B0ED-4970571D3A1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82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922338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4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A1699A23-568E-4FEB-BD85-89B443D9DCF4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59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3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5D6586E-4EE9-41CE-B7FA-A02A3E522BFF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514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976E5800-66D5-4742-8425-1E75D605393B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712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2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>
              <a:solidFill>
                <a:srgbClr val="000000"/>
              </a:solidFill>
            </a:endParaRPr>
          </a:p>
        </p:txBody>
      </p:sp>
      <p:sp>
        <p:nvSpPr>
          <p:cNvPr id="6" name="Rectangle 2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38100" y="6542088"/>
            <a:ext cx="719138" cy="2603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EC4EECE3-9026-4603-9321-AA4B8847471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55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2845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82" r:id="rId1"/>
    <p:sldLayoutId id="2147484383" r:id="rId2"/>
    <p:sldLayoutId id="2147484384" r:id="rId3"/>
    <p:sldLayoutId id="2147484385" r:id="rId4"/>
    <p:sldLayoutId id="2147484386" r:id="rId5"/>
    <p:sldLayoutId id="2147484387" r:id="rId6"/>
    <p:sldLayoutId id="2147484388" r:id="rId7"/>
    <p:sldLayoutId id="2147484389" r:id="rId8"/>
    <p:sldLayoutId id="2147484390" r:id="rId9"/>
    <p:sldLayoutId id="2147484391" r:id="rId10"/>
    <p:sldLayoutId id="2147484392" r:id="rId11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휴먼엑스포" pitchFamily="18" charset="-127"/>
          <a:ea typeface="휴먼엑스포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4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Input-Output Mapping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35282"/>
            <a:ext cx="9144000" cy="336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94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LSTM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10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620" y="1512421"/>
            <a:ext cx="8397380" cy="26170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6" y="4145324"/>
            <a:ext cx="7463450" cy="243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11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LSTM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11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65" y="1434705"/>
            <a:ext cx="7424257" cy="28614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729" y="4240064"/>
            <a:ext cx="7541703" cy="260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2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Single/Multi-layer RNN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12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0590" y="1689290"/>
            <a:ext cx="7632848" cy="14631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1C00C2"/>
                </a:solidFill>
                <a:latin typeface="맑은 고딕" panose="020B0503020000020004" pitchFamily="50" charset="-127"/>
              </a:rPr>
              <a:t>Single/Multi-layer Recurrent Neural Networks  </a:t>
            </a:r>
            <a:r>
              <a:rPr lang="ko-KR" altLang="en-US" sz="1400" b="1" dirty="0">
                <a:solidFill>
                  <a:srgbClr val="1C00C2"/>
                </a:solidFill>
                <a:latin typeface="맑은 고딕" panose="020B0503020000020004" pitchFamily="50" charset="-127"/>
              </a:rPr>
              <a:t> </a:t>
            </a:r>
            <a:endParaRPr lang="en-US" altLang="ko-KR" sz="1400" b="1" dirty="0">
              <a:solidFill>
                <a:srgbClr val="1C00C2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    - Single-layer RNN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Single-layered Vanilla RNN, LSTM, GRU        </a:t>
            </a:r>
          </a:p>
          <a:p>
            <a:pPr>
              <a:lnSpc>
                <a:spcPct val="110000"/>
              </a:lnSpc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    - Multi-layer(Stacked) RNN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Multi-layered Vanilla RNN, LSTM, GRU        </a:t>
            </a:r>
          </a:p>
          <a:p>
            <a:pPr>
              <a:lnSpc>
                <a:spcPct val="110000"/>
              </a:lnSpc>
            </a:pPr>
            <a:endParaRPr kumimoji="1"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661343"/>
            <a:ext cx="3200514" cy="179199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3334285"/>
            <a:ext cx="4021159" cy="118350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5359746" y="3747394"/>
            <a:ext cx="211291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80000"/>
              </a:lnSpc>
            </a:pPr>
            <a:r>
              <a:rPr lang="en-US" altLang="ko-KR" sz="1050" b="1" kern="0" dirty="0" smtClean="0">
                <a:solidFill>
                  <a:srgbClr val="000000"/>
                </a:solidFill>
                <a:latin typeface="+mn-lt"/>
              </a:rPr>
              <a:t>Single-layer RNN</a:t>
            </a:r>
            <a:endParaRPr lang="en-US" altLang="ko-KR" sz="1050" b="1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330307" y="5217502"/>
            <a:ext cx="211291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80000"/>
              </a:lnSpc>
            </a:pPr>
            <a:r>
              <a:rPr lang="en-US" altLang="ko-KR" sz="1050" b="1" kern="0" dirty="0" smtClean="0">
                <a:solidFill>
                  <a:srgbClr val="000000"/>
                </a:solidFill>
                <a:latin typeface="+mn-lt"/>
              </a:rPr>
              <a:t>Stacked RNN</a:t>
            </a:r>
            <a:endParaRPr lang="en-US" altLang="ko-KR" sz="1050" b="1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679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Direction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13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539552" y="1916832"/>
            <a:ext cx="7632848" cy="192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0C0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latinLnBrk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kumimoji="1" lang="en-US" altLang="ko-KR" sz="1400" b="1" dirty="0" smtClean="0">
                <a:solidFill>
                  <a:srgbClr val="1C00C2"/>
                </a:solidFill>
                <a:latin typeface="맑은 고딕" panose="020B0503020000020004" pitchFamily="50" charset="-127"/>
              </a:rPr>
              <a:t>RNN </a:t>
            </a:r>
            <a:r>
              <a:rPr kumimoji="1" lang="en-US" altLang="ko-KR" sz="1400" b="1" dirty="0" smtClean="0">
                <a:solidFill>
                  <a:srgbClr val="1C00C2"/>
                </a:solidFill>
                <a:latin typeface="맑은 고딕" panose="020B0503020000020004" pitchFamily="50" charset="-127"/>
              </a:rPr>
              <a:t>depending on direction</a:t>
            </a:r>
            <a:r>
              <a:rPr kumimoji="1" lang="ko-KR" altLang="en-US" sz="1400" b="1" dirty="0" smtClean="0">
                <a:solidFill>
                  <a:srgbClr val="1C00C2"/>
                </a:solidFill>
                <a:latin typeface="맑은 고딕" panose="020B0503020000020004" pitchFamily="50" charset="-127"/>
              </a:rPr>
              <a:t> </a:t>
            </a:r>
            <a:endParaRPr kumimoji="1" lang="en-US" altLang="ko-KR" sz="1400" b="1" dirty="0">
              <a:solidFill>
                <a:srgbClr val="1C00C2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r>
              <a:rPr kumimoji="1"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    -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Bidirectional RNN 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Bidirectional LSTM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Bidirectional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GRU</a:t>
            </a:r>
            <a:endParaRPr kumimoji="1"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Multi-layer Bidirectional </a:t>
            </a:r>
            <a:r>
              <a:rPr kumimoji="1"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LSTM</a:t>
            </a: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Multi-layer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맑은 고딕" panose="020B0503020000020004" pitchFamily="50" charset="-127"/>
              </a:rPr>
              <a:t>Bidirectional GRU</a:t>
            </a:r>
            <a:endParaRPr kumimoji="1" lang="en-US" altLang="ko-KR" sz="1400" b="1" dirty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 marL="628650" lvl="1" indent="-1714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kumimoji="1"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10000"/>
              </a:lnSpc>
            </a:pPr>
            <a:endParaRPr kumimoji="1" lang="en-US" altLang="ko-KR" sz="1200" b="1" dirty="0" smtClean="0">
              <a:solidFill>
                <a:srgbClr val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412" y="3812619"/>
            <a:ext cx="5493928" cy="194157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166165" y="5741412"/>
            <a:ext cx="2112910" cy="3831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 latinLnBrk="0">
              <a:lnSpc>
                <a:spcPct val="180000"/>
              </a:lnSpc>
            </a:pPr>
            <a:r>
              <a:rPr lang="en-US" altLang="ko-KR" sz="1050" b="1" kern="0" dirty="0" smtClean="0">
                <a:solidFill>
                  <a:srgbClr val="000000"/>
                </a:solidFill>
                <a:latin typeface="+mn-lt"/>
              </a:rPr>
              <a:t>Bidirectional RNN</a:t>
            </a:r>
            <a:endParaRPr lang="en-US" altLang="ko-KR" sz="1050" b="1" kern="0" spc="0" dirty="0">
              <a:solidFill>
                <a:srgbClr val="000000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638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MNIST </a:t>
            </a:r>
            <a:r>
              <a:rPr lang="ko-KR" altLang="en-US" dirty="0" smtClean="0"/>
              <a:t>숫자 분류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endParaRPr lang="en-US" altLang="ko-KR" sz="1000" dirty="0"/>
          </a:p>
          <a:p>
            <a:pPr marL="0" indent="0">
              <a:buNone/>
              <a:defRPr/>
            </a:pPr>
            <a:endParaRPr lang="en-US" altLang="ko-KR" sz="1000" dirty="0" smtClean="0"/>
          </a:p>
          <a:p>
            <a:pPr marL="0" indent="0">
              <a:buNone/>
              <a:defRPr/>
            </a:pPr>
            <a:r>
              <a:rPr lang="ko-KR" altLang="en-US" dirty="0" smtClean="0"/>
              <a:t> </a:t>
            </a: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14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2" y="1521633"/>
            <a:ext cx="9098656" cy="29329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70" y="4556407"/>
            <a:ext cx="2657082" cy="21409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2073" y="4758365"/>
            <a:ext cx="5230197" cy="19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9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4582" y="100553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&lt; </a:t>
            </a:r>
            <a:r>
              <a:rPr lang="en-US" altLang="ko-KR" dirty="0" smtClean="0"/>
              <a:t>RNN</a:t>
            </a:r>
            <a:r>
              <a:rPr lang="ko-KR" altLang="en-US" dirty="0" smtClean="0"/>
              <a:t>을 이용한 </a:t>
            </a:r>
            <a:r>
              <a:rPr lang="en-US" altLang="ko-KR" dirty="0" smtClean="0"/>
              <a:t>MNIST</a:t>
            </a:r>
            <a:r>
              <a:rPr lang="ko-KR" altLang="en-US" dirty="0" smtClean="0"/>
              <a:t> </a:t>
            </a:r>
            <a:r>
              <a:rPr lang="en-US" altLang="ko-KR" dirty="0" smtClean="0"/>
              <a:t>Data Set </a:t>
            </a:r>
            <a:r>
              <a:rPr lang="ko-KR" altLang="en-US" dirty="0" smtClean="0"/>
              <a:t>식별 </a:t>
            </a:r>
            <a:r>
              <a:rPr lang="en-US" altLang="ko-KR" dirty="0" smtClean="0"/>
              <a:t>: Basic RNN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>
              <a:buFont typeface="Wingdings" panose="05000000000000000000" pitchFamily="2" charset="2"/>
              <a:buChar char="v"/>
              <a:defRPr/>
            </a:pPr>
            <a:r>
              <a:rPr lang="ko-KR" altLang="en-US" dirty="0" smtClean="0"/>
              <a:t> 단계</a:t>
            </a:r>
            <a:r>
              <a:rPr lang="en-US" altLang="ko-KR" dirty="0" smtClean="0"/>
              <a:t>  </a:t>
            </a:r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10240" y="1085454"/>
            <a:ext cx="8065855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ko-KR" sz="2000" dirty="0" smtClean="0"/>
              <a:t>1.</a:t>
            </a:r>
            <a:r>
              <a:rPr lang="ko-KR" altLang="en-US" sz="2000" dirty="0" smtClean="0"/>
              <a:t> 필요한 라이브러리 불러오기</a:t>
            </a:r>
            <a:endParaRPr lang="en-US" altLang="ko-KR" sz="2000" dirty="0" smtClean="0"/>
          </a:p>
          <a:p>
            <a:pPr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en-US" altLang="ko-KR" sz="1400" dirty="0" err="1" smtClean="0"/>
              <a:t>Tensorflow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Numpy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등</a:t>
            </a:r>
            <a:endParaRPr lang="en-US" altLang="ko-KR" sz="1400" dirty="0" smtClean="0"/>
          </a:p>
          <a:p>
            <a:pPr marL="228600" indent="-228600">
              <a:buAutoNum type="arabicPeriod"/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2.</a:t>
            </a:r>
            <a:r>
              <a:rPr lang="ko-KR" altLang="en-US" sz="2000" dirty="0" smtClean="0"/>
              <a:t> 데이터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불러오기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- </a:t>
            </a:r>
            <a:r>
              <a:rPr lang="en-US" altLang="ko-KR" sz="1400" dirty="0" smtClean="0"/>
              <a:t>Training, Test, Label data</a:t>
            </a:r>
            <a:endParaRPr lang="en-US" altLang="ko-KR" sz="1400" dirty="0"/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3.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RNN </a:t>
            </a:r>
            <a:r>
              <a:rPr lang="ko-KR" altLang="en-US" sz="2000" dirty="0" smtClean="0"/>
              <a:t>신경망 모델 구성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- </a:t>
            </a:r>
            <a:r>
              <a:rPr lang="ko-KR" altLang="en-US" sz="1400" dirty="0" smtClean="0"/>
              <a:t>미리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계획된 구조대로 신경망 구성 </a:t>
            </a:r>
            <a:endParaRPr lang="en-US" altLang="ko-KR" sz="1400" dirty="0"/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4.</a:t>
            </a:r>
            <a:r>
              <a:rPr lang="ko-KR" altLang="en-US" sz="2000" dirty="0" smtClean="0"/>
              <a:t> 최적화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5.</a:t>
            </a:r>
            <a:r>
              <a:rPr lang="ko-KR" altLang="en-US" sz="2000" dirty="0" smtClean="0"/>
              <a:t> 훈련데이터를 이용한 학습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pPr>
              <a:defRPr/>
            </a:pPr>
            <a:r>
              <a:rPr lang="en-US" altLang="ko-KR" sz="1400" dirty="0"/>
              <a:t>     - </a:t>
            </a:r>
            <a:r>
              <a:rPr lang="en-US" altLang="ko-KR" sz="1400" dirty="0" smtClean="0"/>
              <a:t>Session</a:t>
            </a:r>
            <a:r>
              <a:rPr lang="ko-KR" altLang="en-US" sz="1400" dirty="0" smtClean="0"/>
              <a:t>을 열고</a:t>
            </a:r>
            <a:r>
              <a:rPr lang="en-US" altLang="ko-KR" sz="1400" dirty="0" smtClean="0"/>
              <a:t>, Epoch </a:t>
            </a:r>
            <a:r>
              <a:rPr lang="ko-KR" altLang="en-US" sz="1400" dirty="0" smtClean="0"/>
              <a:t>수를 결정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Epoch</a:t>
            </a:r>
            <a:r>
              <a:rPr lang="ko-KR" altLang="en-US" sz="1400" dirty="0" smtClean="0"/>
              <a:t>를 반복할 때 마다</a:t>
            </a:r>
            <a:r>
              <a:rPr lang="en-US" altLang="ko-KR" sz="1400" dirty="0" smtClean="0"/>
              <a:t>, error </a:t>
            </a:r>
            <a:r>
              <a:rPr lang="ko-KR" altLang="en-US" sz="1400" dirty="0" smtClean="0"/>
              <a:t>값을 출력하여 </a:t>
            </a:r>
            <a:r>
              <a:rPr lang="en-US" altLang="ko-KR" sz="1400" dirty="0" smtClean="0"/>
              <a:t>error</a:t>
            </a:r>
            <a:r>
              <a:rPr lang="ko-KR" altLang="en-US" sz="1400" dirty="0" smtClean="0"/>
              <a:t>가 줄어들며 학습이 제대로 되는지 확인</a:t>
            </a:r>
            <a:endParaRPr lang="en-US" altLang="ko-KR" sz="1400" dirty="0" smtClean="0"/>
          </a:p>
          <a:p>
            <a:pPr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en-US" sz="1400" dirty="0" smtClean="0"/>
              <a:t>데이터 사이즈가 클 경우</a:t>
            </a:r>
            <a:r>
              <a:rPr lang="en-US" altLang="ko-KR" sz="1400" dirty="0" smtClean="0"/>
              <a:t>, Batch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통해 일정 사이즈의 데이터 만큼씩 학습을 수행</a:t>
            </a:r>
            <a:endParaRPr lang="en-US" altLang="ko-KR" sz="1400" dirty="0" smtClean="0"/>
          </a:p>
          <a:p>
            <a:pPr>
              <a:defRPr/>
            </a:pPr>
            <a:endParaRPr lang="en-US" altLang="ko-KR" sz="1400" dirty="0" smtClean="0"/>
          </a:p>
          <a:p>
            <a:pPr>
              <a:defRPr/>
            </a:pPr>
            <a:r>
              <a:rPr lang="en-US" altLang="ko-KR" sz="2000" dirty="0" smtClean="0"/>
              <a:t>6.</a:t>
            </a:r>
            <a:r>
              <a:rPr lang="ko-KR" altLang="en-US" sz="2000" dirty="0" smtClean="0"/>
              <a:t> 테스트 데이터를 이용한 최종 식별 결과 확인</a:t>
            </a:r>
            <a:endParaRPr lang="en-US" altLang="ko-KR" sz="2000" dirty="0"/>
          </a:p>
          <a:p>
            <a:pPr marL="0" indent="0">
              <a:buNone/>
              <a:defRPr/>
            </a:pPr>
            <a:r>
              <a:rPr lang="en-US" altLang="ko-KR" sz="1400" dirty="0"/>
              <a:t>     - </a:t>
            </a:r>
            <a:r>
              <a:rPr lang="ko-KR" altLang="en-US" sz="1400" dirty="0" smtClean="0"/>
              <a:t>모델로 </a:t>
            </a:r>
            <a:r>
              <a:rPr lang="ko-KR" altLang="en-US" sz="1400" dirty="0"/>
              <a:t>예측한 값과 실제 레이블인 </a:t>
            </a:r>
            <a:r>
              <a:rPr lang="en-US" altLang="ko-KR" sz="1400" dirty="0"/>
              <a:t>Y</a:t>
            </a:r>
            <a:r>
              <a:rPr lang="ko-KR" altLang="en-US" sz="1400" dirty="0"/>
              <a:t>의 값을 </a:t>
            </a:r>
            <a:r>
              <a:rPr lang="ko-KR" altLang="en-US" sz="1400" dirty="0" smtClean="0"/>
              <a:t>비교</a:t>
            </a:r>
            <a:endParaRPr lang="en-US" altLang="ko-KR" sz="1400" dirty="0" smtClean="0"/>
          </a:p>
          <a:p>
            <a:pPr marL="0" indent="0">
              <a:buNone/>
              <a:defRPr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- </a:t>
            </a:r>
            <a:r>
              <a:rPr lang="ko-KR" altLang="en-US" sz="1400" dirty="0" smtClean="0"/>
              <a:t>예측한 </a:t>
            </a:r>
            <a:r>
              <a:rPr lang="ko-KR" altLang="en-US" sz="1400" dirty="0"/>
              <a:t>값에서 가장 큰 값을 예측한 레이블이라고 </a:t>
            </a:r>
            <a:r>
              <a:rPr lang="ko-KR" altLang="en-US" sz="1400" dirty="0" smtClean="0"/>
              <a:t>평가</a:t>
            </a:r>
            <a:endParaRPr lang="en-US" altLang="ko-KR" sz="14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6340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457200" indent="-457200">
              <a:buAutoNum type="arabicPeriod"/>
              <a:defRPr/>
            </a:pPr>
            <a:r>
              <a:rPr lang="ko-KR" altLang="en-US" dirty="0" smtClean="0"/>
              <a:t>필요한 라이브러리 불러오기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2. </a:t>
            </a:r>
            <a:r>
              <a:rPr lang="ko-KR" altLang="en-US" dirty="0" smtClean="0"/>
              <a:t>학습</a:t>
            </a:r>
            <a:r>
              <a:rPr lang="en-US" altLang="ko-KR" dirty="0" smtClean="0"/>
              <a:t>,</a:t>
            </a:r>
            <a:r>
              <a:rPr lang="ko-KR" altLang="en-US" dirty="0" smtClean="0"/>
              <a:t> 테스트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레이블 데이터 불러오기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16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7669" y="429402"/>
            <a:ext cx="6498455" cy="738664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n-US" altLang="ko-KR" sz="1400" dirty="0">
                <a:latin typeface="+mn-lt"/>
              </a:rPr>
              <a:t>import </a:t>
            </a:r>
            <a:r>
              <a:rPr lang="en-US" altLang="ko-KR" sz="1400" dirty="0" err="1">
                <a:latin typeface="+mn-lt"/>
              </a:rPr>
              <a:t>tensorflow</a:t>
            </a:r>
            <a:r>
              <a:rPr lang="en-US" altLang="ko-KR" sz="1400" dirty="0">
                <a:latin typeface="+mn-lt"/>
              </a:rPr>
              <a:t> as </a:t>
            </a:r>
            <a:r>
              <a:rPr lang="en-US" altLang="ko-KR" sz="1400" dirty="0" err="1">
                <a:latin typeface="+mn-lt"/>
              </a:rPr>
              <a:t>tf</a:t>
            </a:r>
            <a:endParaRPr lang="en-US" altLang="ko-KR" sz="14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400" dirty="0">
                <a:latin typeface="+mn-lt"/>
              </a:rPr>
              <a:t>import </a:t>
            </a:r>
            <a:r>
              <a:rPr lang="en-US" altLang="ko-KR" sz="1400" dirty="0" err="1">
                <a:latin typeface="+mn-lt"/>
              </a:rPr>
              <a:t>numpy</a:t>
            </a:r>
            <a:r>
              <a:rPr lang="en-US" altLang="ko-KR" sz="1400" dirty="0">
                <a:latin typeface="+mn-lt"/>
              </a:rPr>
              <a:t> as </a:t>
            </a:r>
            <a:r>
              <a:rPr lang="en-US" altLang="ko-KR" sz="1400" dirty="0" smtClean="0">
                <a:latin typeface="+mn-lt"/>
              </a:rPr>
              <a:t>np</a:t>
            </a:r>
          </a:p>
          <a:p>
            <a:pPr marL="0" indent="0">
              <a:buNone/>
              <a:defRPr/>
            </a:pPr>
            <a:r>
              <a:rPr lang="en-US" altLang="ko-KR" sz="1400" dirty="0">
                <a:latin typeface="+mn-lt"/>
              </a:rPr>
              <a:t>from </a:t>
            </a:r>
            <a:r>
              <a:rPr lang="en-US" altLang="ko-KR" sz="1400" dirty="0" err="1">
                <a:latin typeface="+mn-lt"/>
              </a:rPr>
              <a:t>tensorflow.examples.tutorials.mnist</a:t>
            </a:r>
            <a:r>
              <a:rPr lang="en-US" altLang="ko-KR" sz="1400" dirty="0">
                <a:latin typeface="+mn-lt"/>
              </a:rPr>
              <a:t> import </a:t>
            </a:r>
            <a:r>
              <a:rPr lang="en-US" altLang="ko-KR" sz="1400" dirty="0" err="1">
                <a:latin typeface="+mn-lt"/>
              </a:rPr>
              <a:t>input_data</a:t>
            </a:r>
            <a:endParaRPr lang="en-US" altLang="ko-KR" sz="1400" dirty="0">
              <a:latin typeface="+mn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7669" y="1770681"/>
            <a:ext cx="6498455" cy="366254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err="1">
                <a:latin typeface="+mn-lt"/>
              </a:rPr>
              <a:t>텐서플로우에</a:t>
            </a:r>
            <a:r>
              <a:rPr lang="ko-KR" altLang="en-US" sz="1200" dirty="0">
                <a:latin typeface="+mn-lt"/>
              </a:rPr>
              <a:t> 기본 내장된 </a:t>
            </a:r>
            <a:r>
              <a:rPr lang="en-US" altLang="ko-KR" sz="1200" dirty="0" err="1">
                <a:latin typeface="+mn-lt"/>
              </a:rPr>
              <a:t>mnist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모듈을 이용하여 데이터를 </a:t>
            </a:r>
            <a:r>
              <a:rPr lang="ko-KR" altLang="en-US" sz="1200" dirty="0" smtClean="0">
                <a:latin typeface="+mn-lt"/>
              </a:rPr>
              <a:t>로드</a:t>
            </a:r>
            <a:endParaRPr lang="en-US" altLang="ko-KR" sz="12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지정한 폴더에 </a:t>
            </a:r>
            <a:r>
              <a:rPr lang="en-US" altLang="ko-KR" sz="1200" dirty="0">
                <a:latin typeface="+mn-lt"/>
              </a:rPr>
              <a:t>MNIST </a:t>
            </a:r>
            <a:r>
              <a:rPr lang="ko-KR" altLang="en-US" sz="1200" dirty="0">
                <a:latin typeface="+mn-lt"/>
              </a:rPr>
              <a:t>데이터가 없는 경우 자동으로 데이터를 </a:t>
            </a:r>
            <a:r>
              <a:rPr lang="ko-KR" altLang="en-US" sz="1200" dirty="0" smtClean="0">
                <a:latin typeface="+mn-lt"/>
              </a:rPr>
              <a:t>다운로드</a:t>
            </a:r>
            <a:endParaRPr lang="en-US" altLang="ko-KR" sz="12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>
                <a:latin typeface="+mn-lt"/>
              </a:rPr>
              <a:t># </a:t>
            </a:r>
            <a:r>
              <a:rPr lang="en-US" altLang="ko-KR" sz="1200" dirty="0" err="1">
                <a:latin typeface="+mn-lt"/>
              </a:rPr>
              <a:t>one_hot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옵션은 </a:t>
            </a:r>
            <a:r>
              <a:rPr lang="en-US" altLang="ko-KR" sz="1200" dirty="0" err="1" smtClean="0">
                <a:latin typeface="+mn-lt"/>
              </a:rPr>
              <a:t>one_hot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방식의 데이터로 </a:t>
            </a:r>
            <a:r>
              <a:rPr lang="ko-KR" altLang="en-US" sz="1200" dirty="0" smtClean="0">
                <a:latin typeface="+mn-lt"/>
              </a:rPr>
              <a:t>만든다</a:t>
            </a:r>
            <a:r>
              <a:rPr lang="en-US" altLang="ko-KR" sz="1200" dirty="0" smtClean="0">
                <a:latin typeface="+mn-lt"/>
              </a:rPr>
              <a:t>.</a:t>
            </a:r>
          </a:p>
          <a:p>
            <a:pPr marL="0" indent="0">
              <a:buNone/>
              <a:defRPr/>
            </a:pPr>
            <a:r>
              <a:rPr lang="en-US" altLang="ko-KR" sz="1400" dirty="0" err="1" smtClean="0">
                <a:latin typeface="+mn-lt"/>
              </a:rPr>
              <a:t>mnist</a:t>
            </a:r>
            <a:r>
              <a:rPr lang="en-US" altLang="ko-KR" sz="1400" dirty="0" smtClean="0">
                <a:latin typeface="+mn-lt"/>
              </a:rPr>
              <a:t> </a:t>
            </a:r>
            <a:r>
              <a:rPr lang="en-US" altLang="ko-KR" sz="1400" dirty="0">
                <a:latin typeface="+mn-lt"/>
              </a:rPr>
              <a:t>= </a:t>
            </a:r>
            <a:r>
              <a:rPr lang="en-US" altLang="ko-KR" sz="1400" dirty="0" err="1">
                <a:latin typeface="+mn-lt"/>
              </a:rPr>
              <a:t>input_data.read_data_sets</a:t>
            </a:r>
            <a:r>
              <a:rPr lang="en-US" altLang="ko-KR" sz="1400" dirty="0">
                <a:latin typeface="+mn-lt"/>
              </a:rPr>
              <a:t>("./</a:t>
            </a:r>
            <a:r>
              <a:rPr lang="en-US" altLang="ko-KR" sz="1400" dirty="0" err="1">
                <a:latin typeface="+mn-lt"/>
              </a:rPr>
              <a:t>mnist</a:t>
            </a:r>
            <a:r>
              <a:rPr lang="en-US" altLang="ko-KR" sz="1400" dirty="0">
                <a:latin typeface="+mn-lt"/>
              </a:rPr>
              <a:t>/data/", </a:t>
            </a:r>
            <a:r>
              <a:rPr lang="en-US" altLang="ko-KR" sz="1400" dirty="0" err="1">
                <a:latin typeface="+mn-lt"/>
              </a:rPr>
              <a:t>one_hot</a:t>
            </a:r>
            <a:r>
              <a:rPr lang="en-US" altLang="ko-KR" sz="1400" dirty="0">
                <a:latin typeface="+mn-lt"/>
              </a:rPr>
              <a:t>=True</a:t>
            </a:r>
            <a:r>
              <a:rPr lang="en-US" altLang="ko-KR" sz="1400" dirty="0" smtClean="0">
                <a:latin typeface="+mn-lt"/>
              </a:rPr>
              <a:t>)</a:t>
            </a:r>
          </a:p>
          <a:p>
            <a:pPr marL="0" indent="0">
              <a:buNone/>
              <a:defRPr/>
            </a:pPr>
            <a:endParaRPr lang="en-US" altLang="ko-KR" sz="1400" dirty="0" smtClean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옵션 설정</a:t>
            </a:r>
          </a:p>
          <a:p>
            <a:pPr marL="0" indent="0">
              <a:buNone/>
              <a:defRPr/>
            </a:pPr>
            <a:r>
              <a:rPr lang="en-US" altLang="ko-KR" sz="1400" dirty="0" err="1" smtClean="0">
                <a:latin typeface="+mn-lt"/>
              </a:rPr>
              <a:t>learning_rate</a:t>
            </a:r>
            <a:r>
              <a:rPr lang="en-US" altLang="ko-KR" sz="1400" dirty="0" smtClean="0">
                <a:latin typeface="+mn-lt"/>
              </a:rPr>
              <a:t> </a:t>
            </a:r>
            <a:r>
              <a:rPr lang="en-US" altLang="ko-KR" sz="1400" dirty="0">
                <a:latin typeface="+mn-lt"/>
              </a:rPr>
              <a:t>= 0.001</a:t>
            </a: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total_epoch</a:t>
            </a:r>
            <a:r>
              <a:rPr lang="en-US" altLang="ko-KR" sz="1400" dirty="0">
                <a:latin typeface="+mn-lt"/>
              </a:rPr>
              <a:t> = 30</a:t>
            </a: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batch_size</a:t>
            </a:r>
            <a:r>
              <a:rPr lang="en-US" altLang="ko-KR" sz="1400" dirty="0">
                <a:latin typeface="+mn-lt"/>
              </a:rPr>
              <a:t> = 128</a:t>
            </a:r>
          </a:p>
          <a:p>
            <a:pPr marL="0" indent="0">
              <a:buNone/>
              <a:defRPr/>
            </a:pPr>
            <a:endParaRPr lang="en-US" altLang="ko-KR" sz="14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>
                <a:latin typeface="+mn-lt"/>
              </a:rPr>
              <a:t># RNN </a:t>
            </a:r>
            <a:r>
              <a:rPr lang="ko-KR" altLang="en-US" sz="1200" dirty="0">
                <a:latin typeface="+mn-lt"/>
              </a:rPr>
              <a:t>은 순서가 있는 자료를 다루므로</a:t>
            </a:r>
            <a:r>
              <a:rPr lang="en-US" altLang="ko-KR" sz="1200" dirty="0" smtClean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한 번에 </a:t>
            </a:r>
            <a:r>
              <a:rPr lang="ko-KR" altLang="en-US" sz="1200" dirty="0" err="1">
                <a:latin typeface="+mn-lt"/>
              </a:rPr>
              <a:t>입력받는</a:t>
            </a:r>
            <a:r>
              <a:rPr lang="ko-KR" altLang="en-US" sz="1200" dirty="0">
                <a:latin typeface="+mn-lt"/>
              </a:rPr>
              <a:t> </a:t>
            </a:r>
            <a:r>
              <a:rPr lang="ko-KR" altLang="en-US" sz="1200" dirty="0" err="1">
                <a:latin typeface="+mn-lt"/>
              </a:rPr>
              <a:t>갯수와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총 몇 단계로 </a:t>
            </a:r>
            <a:endParaRPr lang="en-US" altLang="ko-KR" sz="1200" dirty="0" smtClean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 smtClean="0">
                <a:latin typeface="+mn-lt"/>
              </a:rPr>
              <a:t>이루어져있는 </a:t>
            </a:r>
            <a:r>
              <a:rPr lang="ko-KR" altLang="en-US" sz="1200" dirty="0">
                <a:latin typeface="+mn-lt"/>
              </a:rPr>
              <a:t>데이터를 받을지를 </a:t>
            </a:r>
            <a:r>
              <a:rPr lang="ko-KR" altLang="en-US" sz="1200" dirty="0" smtClean="0">
                <a:latin typeface="+mn-lt"/>
              </a:rPr>
              <a:t>설정</a:t>
            </a:r>
            <a:endParaRPr lang="en-US" altLang="ko-KR" sz="12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 smtClean="0">
                <a:latin typeface="+mn-lt"/>
              </a:rPr>
              <a:t>가로 </a:t>
            </a:r>
            <a:r>
              <a:rPr lang="ko-KR" altLang="en-US" sz="1200" dirty="0" err="1">
                <a:latin typeface="+mn-lt"/>
              </a:rPr>
              <a:t>픽셀수를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으로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세로 </a:t>
            </a:r>
            <a:r>
              <a:rPr lang="ko-KR" altLang="en-US" sz="1200" dirty="0" err="1">
                <a:latin typeface="+mn-lt"/>
              </a:rPr>
              <a:t>픽셀수를</a:t>
            </a:r>
            <a:r>
              <a:rPr lang="ko-KR" altLang="en-US" sz="1200" dirty="0">
                <a:latin typeface="+mn-lt"/>
              </a:rPr>
              <a:t> 입력 단계인 </a:t>
            </a:r>
            <a:r>
              <a:rPr lang="en-US" altLang="ko-KR" sz="1200" dirty="0" err="1">
                <a:latin typeface="+mn-lt"/>
              </a:rPr>
              <a:t>n_step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으로 </a:t>
            </a:r>
            <a:r>
              <a:rPr lang="ko-KR" altLang="en-US" sz="1200" dirty="0" smtClean="0">
                <a:latin typeface="+mn-lt"/>
              </a:rPr>
              <a:t>설정</a:t>
            </a:r>
            <a:endParaRPr lang="en-US" altLang="ko-KR" sz="1200" dirty="0">
              <a:latin typeface="+mn-lt"/>
            </a:endParaRP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n_input</a:t>
            </a:r>
            <a:r>
              <a:rPr lang="en-US" altLang="ko-KR" sz="1400" dirty="0">
                <a:latin typeface="+mn-lt"/>
              </a:rPr>
              <a:t> = 28</a:t>
            </a: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n_step</a:t>
            </a:r>
            <a:r>
              <a:rPr lang="en-US" altLang="ko-KR" sz="1400" dirty="0">
                <a:latin typeface="+mn-lt"/>
              </a:rPr>
              <a:t> = 28</a:t>
            </a: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n_hidden</a:t>
            </a:r>
            <a:r>
              <a:rPr lang="en-US" altLang="ko-KR" sz="1400" dirty="0">
                <a:latin typeface="+mn-lt"/>
              </a:rPr>
              <a:t> = 128</a:t>
            </a:r>
          </a:p>
          <a:p>
            <a:pPr marL="0" indent="0">
              <a:buNone/>
              <a:defRPr/>
            </a:pPr>
            <a:r>
              <a:rPr lang="en-US" altLang="ko-KR" sz="1400" dirty="0" err="1">
                <a:latin typeface="+mn-lt"/>
              </a:rPr>
              <a:t>n_class</a:t>
            </a:r>
            <a:r>
              <a:rPr lang="en-US" altLang="ko-KR" sz="1400" dirty="0">
                <a:latin typeface="+mn-lt"/>
              </a:rPr>
              <a:t> = 10</a:t>
            </a:r>
            <a:endParaRPr lang="en-US" altLang="ko-KR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6721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3</a:t>
            </a:r>
            <a:r>
              <a:rPr lang="en-US" altLang="ko-KR" dirty="0" smtClean="0"/>
              <a:t>. </a:t>
            </a:r>
            <a:r>
              <a:rPr lang="en-US" altLang="ko-KR" dirty="0" smtClean="0"/>
              <a:t>RNN </a:t>
            </a:r>
            <a:r>
              <a:rPr lang="ko-KR" altLang="en-US" dirty="0" smtClean="0"/>
              <a:t>신경망 모델 </a:t>
            </a:r>
            <a:r>
              <a:rPr lang="ko-KR" altLang="en-US" dirty="0" smtClean="0"/>
              <a:t>구성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>
              <a:defRPr/>
            </a:pP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17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03" y="428985"/>
            <a:ext cx="8027010" cy="412420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lt"/>
              </a:rPr>
              <a:t>X = </a:t>
            </a:r>
            <a:r>
              <a:rPr lang="en-US" altLang="ko-KR" sz="1400" dirty="0" err="1">
                <a:latin typeface="+mn-lt"/>
              </a:rPr>
              <a:t>tf.placeholder</a:t>
            </a:r>
            <a:r>
              <a:rPr lang="en-US" altLang="ko-KR" sz="1400" dirty="0">
                <a:latin typeface="+mn-lt"/>
              </a:rPr>
              <a:t>(tf.float32, [None, </a:t>
            </a:r>
            <a:r>
              <a:rPr lang="en-US" altLang="ko-KR" sz="1400" dirty="0" err="1">
                <a:latin typeface="+mn-lt"/>
              </a:rPr>
              <a:t>n_step</a:t>
            </a:r>
            <a:r>
              <a:rPr lang="en-US" altLang="ko-KR" sz="1400" dirty="0">
                <a:latin typeface="+mn-lt"/>
              </a:rPr>
              <a:t>, </a:t>
            </a:r>
            <a:r>
              <a:rPr lang="en-US" altLang="ko-KR" sz="1400" dirty="0" err="1">
                <a:latin typeface="+mn-lt"/>
              </a:rPr>
              <a:t>n_input</a:t>
            </a:r>
            <a:r>
              <a:rPr lang="en-US" altLang="ko-KR" sz="1400" dirty="0" smtClean="0">
                <a:latin typeface="+mn-lt"/>
              </a:rPr>
              <a:t>])  </a:t>
            </a:r>
            <a:r>
              <a:rPr lang="en-US" altLang="ko-KR" sz="1200" dirty="0" smtClean="0">
                <a:latin typeface="+mn-lt"/>
              </a:rPr>
              <a:t>#</a:t>
            </a:r>
            <a:r>
              <a:rPr lang="en-US" altLang="ko-KR" sz="1200" dirty="0" err="1" smtClean="0">
                <a:latin typeface="+mn-lt"/>
              </a:rPr>
              <a:t>n_step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ko-KR" altLang="en-US" sz="1200" dirty="0" smtClean="0">
                <a:latin typeface="+mn-lt"/>
              </a:rPr>
              <a:t>이 추가 </a:t>
            </a:r>
            <a:r>
              <a:rPr lang="en-US" altLang="ko-KR" sz="1200" dirty="0" smtClean="0">
                <a:latin typeface="+mn-lt"/>
              </a:rPr>
              <a:t>(CNN</a:t>
            </a:r>
            <a:r>
              <a:rPr lang="ko-KR" altLang="en-US" sz="1200" dirty="0" smtClean="0">
                <a:latin typeface="+mn-lt"/>
              </a:rPr>
              <a:t>과 차이점</a:t>
            </a:r>
            <a:r>
              <a:rPr lang="en-US" altLang="ko-KR" sz="1200" dirty="0" smtClean="0">
                <a:latin typeface="+mn-lt"/>
              </a:rPr>
              <a:t>)</a:t>
            </a:r>
            <a:endParaRPr lang="en-US" altLang="ko-KR" sz="12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Y = </a:t>
            </a:r>
            <a:r>
              <a:rPr lang="en-US" altLang="ko-KR" sz="1400" dirty="0" err="1">
                <a:latin typeface="+mn-lt"/>
              </a:rPr>
              <a:t>tf.placeholder</a:t>
            </a:r>
            <a:r>
              <a:rPr lang="en-US" altLang="ko-KR" sz="1400" dirty="0">
                <a:latin typeface="+mn-lt"/>
              </a:rPr>
              <a:t>(tf.float32, [None, </a:t>
            </a:r>
            <a:r>
              <a:rPr lang="en-US" altLang="ko-KR" sz="1400" dirty="0" err="1">
                <a:latin typeface="+mn-lt"/>
              </a:rPr>
              <a:t>n_class</a:t>
            </a:r>
            <a:r>
              <a:rPr lang="en-US" altLang="ko-KR" sz="1400" dirty="0">
                <a:latin typeface="+mn-lt"/>
              </a:rPr>
              <a:t>])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en-US" altLang="ko-KR" sz="1200" dirty="0">
                <a:latin typeface="+mn-lt"/>
              </a:rPr>
              <a:t>RNN </a:t>
            </a:r>
            <a:r>
              <a:rPr lang="ko-KR" altLang="en-US" sz="1200" dirty="0">
                <a:latin typeface="+mn-lt"/>
              </a:rPr>
              <a:t>에 학습에 사용할 셀을 생성합니다</a:t>
            </a: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다음 함수들을 사용하면 다른 구조의 셀로 간단하게 변경할 수 있습니다</a:t>
            </a:r>
          </a:p>
          <a:p>
            <a:r>
              <a:rPr lang="en-US" altLang="ko-KR" sz="1400" dirty="0" smtClean="0">
                <a:latin typeface="+mn-lt"/>
              </a:rPr>
              <a:t>cell </a:t>
            </a:r>
            <a:r>
              <a:rPr lang="en-US" altLang="ko-KR" sz="1400" dirty="0">
                <a:latin typeface="+mn-lt"/>
              </a:rPr>
              <a:t>= </a:t>
            </a:r>
            <a:r>
              <a:rPr lang="en-US" altLang="ko-KR" sz="1400" dirty="0" err="1">
                <a:latin typeface="+mn-lt"/>
              </a:rPr>
              <a:t>tf.nn.rnn_cell.BasicRNNCell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n_hidden</a:t>
            </a:r>
            <a:r>
              <a:rPr lang="en-US" altLang="ko-KR" sz="1400" dirty="0">
                <a:latin typeface="+mn-lt"/>
              </a:rPr>
              <a:t>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다음처럼 </a:t>
            </a:r>
            <a:r>
              <a:rPr lang="en-US" altLang="ko-KR" sz="1200" dirty="0" err="1">
                <a:latin typeface="+mn-lt"/>
              </a:rPr>
              <a:t>tf.nn.dynamic_rnn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함수를 </a:t>
            </a:r>
            <a:r>
              <a:rPr lang="ko-KR" altLang="en-US" sz="1200" dirty="0" smtClean="0">
                <a:latin typeface="+mn-lt"/>
              </a:rPr>
              <a:t>사용하면</a:t>
            </a:r>
            <a:r>
              <a:rPr lang="en-US" altLang="ko-KR" sz="1200" dirty="0" smtClean="0">
                <a:latin typeface="+mn-lt"/>
              </a:rPr>
              <a:t>, CNN </a:t>
            </a:r>
            <a:r>
              <a:rPr lang="ko-KR" altLang="en-US" sz="1200" dirty="0">
                <a:latin typeface="+mn-lt"/>
              </a:rPr>
              <a:t>의 </a:t>
            </a:r>
            <a:r>
              <a:rPr lang="en-US" altLang="ko-KR" sz="1200" dirty="0">
                <a:latin typeface="+mn-lt"/>
              </a:rPr>
              <a:t>tf.nn.conv2d </a:t>
            </a:r>
            <a:r>
              <a:rPr lang="ko-KR" altLang="en-US" sz="1200" dirty="0">
                <a:latin typeface="+mn-lt"/>
              </a:rPr>
              <a:t>함수처럼 간단하게 </a:t>
            </a:r>
            <a:r>
              <a:rPr lang="en-US" altLang="ko-KR" sz="1200" dirty="0">
                <a:latin typeface="+mn-lt"/>
              </a:rPr>
              <a:t>RNN </a:t>
            </a:r>
            <a:r>
              <a:rPr lang="ko-KR" altLang="en-US" sz="1200" dirty="0">
                <a:latin typeface="+mn-lt"/>
              </a:rPr>
              <a:t>신경망을 </a:t>
            </a:r>
            <a:r>
              <a:rPr lang="ko-KR" altLang="en-US" sz="1200" dirty="0" err="1" smtClean="0">
                <a:latin typeface="+mn-lt"/>
              </a:rPr>
              <a:t>만듬</a:t>
            </a:r>
            <a:r>
              <a:rPr lang="ko-KR" altLang="en-US" sz="1200" dirty="0" smtClean="0">
                <a:latin typeface="+mn-lt"/>
              </a:rPr>
              <a:t> </a:t>
            </a:r>
            <a:r>
              <a:rPr lang="en-US" altLang="ko-KR" sz="1400" dirty="0" smtClean="0">
                <a:latin typeface="+mn-lt"/>
              </a:rPr>
              <a:t>outputs</a:t>
            </a:r>
            <a:r>
              <a:rPr lang="en-US" altLang="ko-KR" sz="1400" dirty="0">
                <a:latin typeface="+mn-lt"/>
              </a:rPr>
              <a:t>, states = </a:t>
            </a:r>
            <a:r>
              <a:rPr lang="en-US" altLang="ko-KR" sz="1400" dirty="0" err="1">
                <a:latin typeface="+mn-lt"/>
              </a:rPr>
              <a:t>tf.nn.dynamic_rnn</a:t>
            </a:r>
            <a:r>
              <a:rPr lang="en-US" altLang="ko-KR" sz="1400" dirty="0">
                <a:latin typeface="+mn-lt"/>
              </a:rPr>
              <a:t>(cell, X, </a:t>
            </a:r>
            <a:r>
              <a:rPr lang="en-US" altLang="ko-KR" sz="1400" dirty="0" err="1">
                <a:latin typeface="+mn-lt"/>
              </a:rPr>
              <a:t>dtype</a:t>
            </a:r>
            <a:r>
              <a:rPr lang="en-US" altLang="ko-KR" sz="1400" dirty="0">
                <a:latin typeface="+mn-lt"/>
              </a:rPr>
              <a:t>=tf.float32)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# </a:t>
            </a:r>
            <a:r>
              <a:rPr lang="ko-KR" altLang="en-US" sz="1200" dirty="0">
                <a:latin typeface="+mn-lt"/>
              </a:rPr>
              <a:t>결과를 </a:t>
            </a:r>
            <a:r>
              <a:rPr lang="en-US" altLang="ko-KR" sz="1200" dirty="0">
                <a:latin typeface="+mn-lt"/>
              </a:rPr>
              <a:t>Y</a:t>
            </a:r>
            <a:r>
              <a:rPr lang="ko-KR" altLang="en-US" sz="1200" dirty="0">
                <a:latin typeface="+mn-lt"/>
              </a:rPr>
              <a:t>의 다음 형식과 바꿔야 하기 때문에</a:t>
            </a:r>
          </a:p>
          <a:p>
            <a:r>
              <a:rPr lang="en-US" altLang="ko-KR" sz="1200" dirty="0">
                <a:latin typeface="+mn-lt"/>
              </a:rPr>
              <a:t># Y : [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n_class</a:t>
            </a:r>
            <a:r>
              <a:rPr lang="en-US" altLang="ko-KR" sz="1200" dirty="0">
                <a:latin typeface="+mn-lt"/>
              </a:rPr>
              <a:t>]</a:t>
            </a:r>
          </a:p>
          <a:p>
            <a:r>
              <a:rPr lang="en-US" altLang="ko-KR" sz="1200" dirty="0">
                <a:latin typeface="+mn-lt"/>
              </a:rPr>
              <a:t># outputs </a:t>
            </a:r>
            <a:r>
              <a:rPr lang="ko-KR" altLang="en-US" sz="1200" dirty="0">
                <a:latin typeface="+mn-lt"/>
              </a:rPr>
              <a:t>의 형태를 이에 맞춰 </a:t>
            </a:r>
            <a:r>
              <a:rPr lang="ko-KR" altLang="en-US" sz="1200" dirty="0" err="1">
                <a:latin typeface="+mn-lt"/>
              </a:rPr>
              <a:t>변경해야합니다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r>
              <a:rPr lang="en-US" altLang="ko-KR" sz="1200" dirty="0">
                <a:latin typeface="+mn-lt"/>
              </a:rPr>
              <a:t># outputs : </a:t>
            </a:r>
            <a:r>
              <a:rPr lang="en-US" altLang="ko-KR" sz="1200" dirty="0" smtClean="0">
                <a:latin typeface="+mn-lt"/>
              </a:rPr>
              <a:t> [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n_step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</a:t>
            </a:r>
          </a:p>
          <a:p>
            <a:r>
              <a:rPr lang="en-US" altLang="ko-KR" sz="1200" dirty="0" smtClean="0">
                <a:latin typeface="+mn-lt"/>
              </a:rPr>
              <a:t>#           </a:t>
            </a:r>
            <a:r>
              <a:rPr lang="en-US" altLang="ko-KR" sz="1200" dirty="0">
                <a:latin typeface="+mn-lt"/>
              </a:rPr>
              <a:t>-&gt; </a:t>
            </a:r>
            <a:r>
              <a:rPr lang="en-US" altLang="ko-KR" sz="1200" dirty="0" smtClean="0">
                <a:latin typeface="+mn-lt"/>
              </a:rPr>
              <a:t> [</a:t>
            </a:r>
            <a:r>
              <a:rPr lang="en-US" altLang="ko-KR" sz="1200" dirty="0" err="1">
                <a:latin typeface="+mn-lt"/>
              </a:rPr>
              <a:t>n_step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</a:t>
            </a:r>
          </a:p>
          <a:p>
            <a:r>
              <a:rPr lang="en-US" altLang="ko-KR" sz="1200" dirty="0">
                <a:latin typeface="+mn-lt"/>
              </a:rPr>
              <a:t>#        </a:t>
            </a:r>
            <a:r>
              <a:rPr lang="en-US" altLang="ko-KR" sz="1200" dirty="0" smtClean="0">
                <a:latin typeface="+mn-lt"/>
              </a:rPr>
              <a:t>   -&gt;  [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]</a:t>
            </a:r>
          </a:p>
          <a:p>
            <a:r>
              <a:rPr lang="en-US" altLang="ko-KR" sz="1400" dirty="0">
                <a:latin typeface="+mn-lt"/>
              </a:rPr>
              <a:t>outputs = </a:t>
            </a:r>
            <a:r>
              <a:rPr lang="en-US" altLang="ko-KR" sz="1400" dirty="0" err="1">
                <a:latin typeface="+mn-lt"/>
              </a:rPr>
              <a:t>tf.transpose</a:t>
            </a:r>
            <a:r>
              <a:rPr lang="en-US" altLang="ko-KR" sz="1400" dirty="0">
                <a:latin typeface="+mn-lt"/>
              </a:rPr>
              <a:t>(outputs, [1, 0, 2])</a:t>
            </a:r>
          </a:p>
          <a:p>
            <a:r>
              <a:rPr lang="en-US" altLang="ko-KR" sz="1400" dirty="0">
                <a:latin typeface="+mn-lt"/>
              </a:rPr>
              <a:t>outputs = outputs[-1]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model = </a:t>
            </a:r>
            <a:r>
              <a:rPr lang="en-US" altLang="ko-KR" sz="1400" dirty="0" err="1">
                <a:latin typeface="+mn-lt"/>
              </a:rPr>
              <a:t>tf.layers.dense</a:t>
            </a:r>
            <a:r>
              <a:rPr lang="en-US" altLang="ko-KR" sz="1400" dirty="0">
                <a:latin typeface="+mn-lt"/>
              </a:rPr>
              <a:t>(outputs, 10)</a:t>
            </a:r>
            <a:endParaRPr lang="ko-KR" altLang="en-US" sz="1200" dirty="0">
              <a:latin typeface="+mn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655" y="3119835"/>
            <a:ext cx="5230197" cy="238085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9655" y="5500688"/>
            <a:ext cx="52292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8100" y="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4. </a:t>
            </a:r>
            <a:r>
              <a:rPr lang="ko-KR" altLang="en-US" dirty="0" smtClean="0"/>
              <a:t>손실함수 및 최적화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/>
          </a:p>
          <a:p>
            <a:pPr marL="0" indent="0">
              <a:buNone/>
              <a:defRPr/>
            </a:pPr>
            <a:r>
              <a:rPr lang="en-US" altLang="ko-KR" dirty="0" smtClean="0"/>
              <a:t>5. </a:t>
            </a:r>
            <a:r>
              <a:rPr lang="ko-KR" altLang="en-US" dirty="0" smtClean="0"/>
              <a:t>훈련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신경망 모델 학습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 marL="0" indent="0">
              <a:buNone/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>
              <a:defRPr/>
            </a:pPr>
            <a:endParaRPr lang="en-US" altLang="ko-KR" sz="1200" dirty="0"/>
          </a:p>
          <a:p>
            <a:pPr>
              <a:defRPr/>
            </a:pPr>
            <a:endParaRPr lang="en-US" altLang="ko-KR" sz="1200" dirty="0" smtClean="0"/>
          </a:p>
          <a:p>
            <a:pPr lvl="1">
              <a:defRPr/>
            </a:pPr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18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622" y="517681"/>
            <a:ext cx="8129310" cy="52322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n-lt"/>
              </a:rPr>
              <a:t>cost = </a:t>
            </a:r>
            <a:r>
              <a:rPr lang="en-US" altLang="ko-KR" sz="1400" dirty="0" err="1">
                <a:latin typeface="+mn-lt"/>
              </a:rPr>
              <a:t>tf.reduce_mean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tf.nn.softmax_cross_entropy_with_logits</a:t>
            </a:r>
            <a:r>
              <a:rPr lang="en-US" altLang="ko-KR" sz="1400" dirty="0">
                <a:latin typeface="+mn-lt"/>
              </a:rPr>
              <a:t>(logits=model, labels=Y))</a:t>
            </a:r>
          </a:p>
          <a:p>
            <a:r>
              <a:rPr lang="en-US" altLang="ko-KR" sz="1400" dirty="0">
                <a:latin typeface="+mn-lt"/>
              </a:rPr>
              <a:t>optimizer = </a:t>
            </a:r>
            <a:r>
              <a:rPr lang="en-US" altLang="ko-KR" sz="1400" dirty="0" err="1">
                <a:latin typeface="+mn-lt"/>
              </a:rPr>
              <a:t>tf.train.AdamOptimizer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learning_rate</a:t>
            </a:r>
            <a:r>
              <a:rPr lang="en-US" altLang="ko-KR" sz="1400" dirty="0">
                <a:latin typeface="+mn-lt"/>
              </a:rPr>
              <a:t>).minimize(cost)</a:t>
            </a:r>
            <a:endParaRPr lang="en-US" altLang="ko-KR" sz="1200" dirty="0">
              <a:latin typeface="+mn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3622" y="2185790"/>
            <a:ext cx="8253597" cy="433965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latin typeface="+mn-lt"/>
              </a:rPr>
              <a:t>sess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tf.Session</a:t>
            </a:r>
            <a:r>
              <a:rPr lang="en-US" altLang="ko-KR" sz="1400" dirty="0">
                <a:latin typeface="+mn-lt"/>
              </a:rPr>
              <a:t>()</a:t>
            </a:r>
          </a:p>
          <a:p>
            <a:r>
              <a:rPr lang="en-US" altLang="ko-KR" sz="1400" dirty="0" err="1">
                <a:latin typeface="+mn-lt"/>
              </a:rPr>
              <a:t>sess.run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tf.global_variables_initializer</a:t>
            </a:r>
            <a:r>
              <a:rPr lang="en-US" altLang="ko-KR" sz="1400" dirty="0">
                <a:latin typeface="+mn-lt"/>
              </a:rPr>
              <a:t>())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400" dirty="0" err="1">
                <a:latin typeface="+mn-lt"/>
              </a:rPr>
              <a:t>total_batch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int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mnist.train.num_examples</a:t>
            </a:r>
            <a:r>
              <a:rPr lang="en-US" altLang="ko-KR" sz="1400" dirty="0">
                <a:latin typeface="+mn-lt"/>
              </a:rPr>
              <a:t>/</a:t>
            </a:r>
            <a:r>
              <a:rPr lang="en-US" altLang="ko-KR" sz="1400" dirty="0" err="1">
                <a:latin typeface="+mn-lt"/>
              </a:rPr>
              <a:t>batch_size</a:t>
            </a:r>
            <a:r>
              <a:rPr lang="en-US" altLang="ko-KR" sz="1400" dirty="0">
                <a:latin typeface="+mn-lt"/>
              </a:rPr>
              <a:t>)</a:t>
            </a:r>
          </a:p>
          <a:p>
            <a:r>
              <a:rPr lang="en-US" altLang="ko-KR" sz="1400" dirty="0" smtClean="0">
                <a:latin typeface="+mn-lt"/>
              </a:rPr>
              <a:t>for </a:t>
            </a:r>
            <a:r>
              <a:rPr lang="en-US" altLang="ko-KR" sz="1400" dirty="0">
                <a:latin typeface="+mn-lt"/>
              </a:rPr>
              <a:t>epoch in range(</a:t>
            </a:r>
            <a:r>
              <a:rPr lang="en-US" altLang="ko-KR" sz="1400" dirty="0" err="1">
                <a:latin typeface="+mn-lt"/>
              </a:rPr>
              <a:t>total_epoch</a:t>
            </a:r>
            <a:r>
              <a:rPr lang="en-US" altLang="ko-KR" sz="1400" dirty="0">
                <a:latin typeface="+mn-lt"/>
              </a:rPr>
              <a:t>):</a:t>
            </a:r>
          </a:p>
          <a:p>
            <a:r>
              <a:rPr lang="en-US" altLang="ko-KR" sz="1400" dirty="0">
                <a:latin typeface="+mn-lt"/>
              </a:rPr>
              <a:t>    </a:t>
            </a:r>
            <a:r>
              <a:rPr lang="en-US" altLang="ko-KR" sz="1400" dirty="0" err="1">
                <a:latin typeface="+mn-lt"/>
              </a:rPr>
              <a:t>total_cost</a:t>
            </a:r>
            <a:r>
              <a:rPr lang="en-US" altLang="ko-KR" sz="1400" dirty="0">
                <a:latin typeface="+mn-lt"/>
              </a:rPr>
              <a:t> = 0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    for </a:t>
            </a:r>
            <a:r>
              <a:rPr lang="en-US" altLang="ko-KR" sz="1400" dirty="0" err="1">
                <a:latin typeface="+mn-lt"/>
              </a:rPr>
              <a:t>i</a:t>
            </a:r>
            <a:r>
              <a:rPr lang="en-US" altLang="ko-KR" sz="1400" dirty="0">
                <a:latin typeface="+mn-lt"/>
              </a:rPr>
              <a:t> in range(</a:t>
            </a:r>
            <a:r>
              <a:rPr lang="en-US" altLang="ko-KR" sz="1400" dirty="0" err="1">
                <a:latin typeface="+mn-lt"/>
              </a:rPr>
              <a:t>total_batch</a:t>
            </a:r>
            <a:r>
              <a:rPr lang="en-US" altLang="ko-KR" sz="1400" dirty="0">
                <a:latin typeface="+mn-lt"/>
              </a:rPr>
              <a:t>):</a:t>
            </a:r>
          </a:p>
          <a:p>
            <a:r>
              <a:rPr lang="en-US" altLang="ko-KR" sz="1400" dirty="0">
                <a:latin typeface="+mn-lt"/>
              </a:rPr>
              <a:t>        </a:t>
            </a:r>
            <a:r>
              <a:rPr lang="en-US" altLang="ko-KR" sz="1400" dirty="0" err="1">
                <a:latin typeface="+mn-lt"/>
              </a:rPr>
              <a:t>batch_xs</a:t>
            </a:r>
            <a:r>
              <a:rPr lang="en-US" altLang="ko-KR" sz="1400" dirty="0">
                <a:latin typeface="+mn-lt"/>
              </a:rPr>
              <a:t>, </a:t>
            </a:r>
            <a:r>
              <a:rPr lang="en-US" altLang="ko-KR" sz="1400" dirty="0" err="1">
                <a:latin typeface="+mn-lt"/>
              </a:rPr>
              <a:t>batch_ys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mnist.train.next_batch</a:t>
            </a:r>
            <a:r>
              <a:rPr lang="en-US" altLang="ko-KR" sz="1400" dirty="0">
                <a:latin typeface="+mn-lt"/>
              </a:rPr>
              <a:t>(</a:t>
            </a:r>
            <a:r>
              <a:rPr lang="en-US" altLang="ko-KR" sz="1400" dirty="0" err="1">
                <a:latin typeface="+mn-lt"/>
              </a:rPr>
              <a:t>batch_size</a:t>
            </a:r>
            <a:r>
              <a:rPr lang="en-US" altLang="ko-KR" sz="1400" dirty="0">
                <a:latin typeface="+mn-lt"/>
              </a:rPr>
              <a:t>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        </a:t>
            </a:r>
            <a:r>
              <a:rPr lang="en-US" altLang="ko-KR" sz="1200" dirty="0">
                <a:latin typeface="+mn-lt"/>
              </a:rPr>
              <a:t># X </a:t>
            </a:r>
            <a:r>
              <a:rPr lang="ko-KR" altLang="en-US" sz="1200" dirty="0">
                <a:latin typeface="+mn-lt"/>
              </a:rPr>
              <a:t>데이터를 </a:t>
            </a:r>
            <a:r>
              <a:rPr lang="en-US" altLang="ko-KR" sz="1200" dirty="0">
                <a:latin typeface="+mn-lt"/>
              </a:rPr>
              <a:t>RNN </a:t>
            </a:r>
            <a:r>
              <a:rPr lang="ko-KR" altLang="en-US" sz="1200" dirty="0">
                <a:latin typeface="+mn-lt"/>
              </a:rPr>
              <a:t>입력 데이터에 맞게 </a:t>
            </a:r>
            <a:r>
              <a:rPr lang="en-US" altLang="ko-KR" sz="1200" dirty="0">
                <a:latin typeface="+mn-lt"/>
              </a:rPr>
              <a:t>[</a:t>
            </a:r>
            <a:r>
              <a:rPr lang="en-US" altLang="ko-KR" sz="1200" dirty="0" err="1">
                <a:latin typeface="+mn-lt"/>
              </a:rPr>
              <a:t>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n_step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] </a:t>
            </a:r>
            <a:r>
              <a:rPr lang="ko-KR" altLang="en-US" sz="1200" dirty="0">
                <a:latin typeface="+mn-lt"/>
              </a:rPr>
              <a:t>형태로 변환합니다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r>
              <a:rPr lang="en-US" altLang="ko-KR" sz="1400" dirty="0">
                <a:latin typeface="+mn-lt"/>
              </a:rPr>
              <a:t>        </a:t>
            </a:r>
            <a:r>
              <a:rPr lang="en-US" altLang="ko-KR" sz="1400" dirty="0" err="1">
                <a:latin typeface="+mn-lt"/>
              </a:rPr>
              <a:t>batch_xs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batch_xs.reshape</a:t>
            </a:r>
            <a:r>
              <a:rPr lang="en-US" altLang="ko-KR" sz="1400" dirty="0">
                <a:latin typeface="+mn-lt"/>
              </a:rPr>
              <a:t>((</a:t>
            </a:r>
            <a:r>
              <a:rPr lang="en-US" altLang="ko-KR" sz="1400" dirty="0" err="1">
                <a:latin typeface="+mn-lt"/>
              </a:rPr>
              <a:t>batch_size</a:t>
            </a:r>
            <a:r>
              <a:rPr lang="en-US" altLang="ko-KR" sz="1400" dirty="0">
                <a:latin typeface="+mn-lt"/>
              </a:rPr>
              <a:t>, </a:t>
            </a:r>
            <a:r>
              <a:rPr lang="en-US" altLang="ko-KR" sz="1400" dirty="0" err="1">
                <a:latin typeface="+mn-lt"/>
              </a:rPr>
              <a:t>n_step</a:t>
            </a:r>
            <a:r>
              <a:rPr lang="en-US" altLang="ko-KR" sz="1400" dirty="0">
                <a:latin typeface="+mn-lt"/>
              </a:rPr>
              <a:t>, </a:t>
            </a:r>
            <a:r>
              <a:rPr lang="en-US" altLang="ko-KR" sz="1400" dirty="0" err="1">
                <a:latin typeface="+mn-lt"/>
              </a:rPr>
              <a:t>n_input</a:t>
            </a:r>
            <a:r>
              <a:rPr lang="en-US" altLang="ko-KR" sz="1400" dirty="0">
                <a:latin typeface="+mn-lt"/>
              </a:rPr>
              <a:t>))</a:t>
            </a: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        _, </a:t>
            </a:r>
            <a:r>
              <a:rPr lang="en-US" altLang="ko-KR" sz="1400" dirty="0" err="1">
                <a:latin typeface="+mn-lt"/>
              </a:rPr>
              <a:t>cost_val</a:t>
            </a:r>
            <a:r>
              <a:rPr lang="en-US" altLang="ko-KR" sz="1400" dirty="0">
                <a:latin typeface="+mn-lt"/>
              </a:rPr>
              <a:t> = </a:t>
            </a:r>
            <a:r>
              <a:rPr lang="en-US" altLang="ko-KR" sz="1400" dirty="0" err="1">
                <a:latin typeface="+mn-lt"/>
              </a:rPr>
              <a:t>sess.run</a:t>
            </a:r>
            <a:r>
              <a:rPr lang="en-US" altLang="ko-KR" sz="1400" dirty="0">
                <a:latin typeface="+mn-lt"/>
              </a:rPr>
              <a:t>([optimizer, cost],</a:t>
            </a:r>
          </a:p>
          <a:p>
            <a:r>
              <a:rPr lang="en-US" altLang="ko-KR" sz="1400" dirty="0">
                <a:latin typeface="+mn-lt"/>
              </a:rPr>
              <a:t>                               </a:t>
            </a:r>
            <a:r>
              <a:rPr lang="en-US" altLang="ko-KR" sz="1400" dirty="0" err="1">
                <a:latin typeface="+mn-lt"/>
              </a:rPr>
              <a:t>feed_dict</a:t>
            </a:r>
            <a:r>
              <a:rPr lang="en-US" altLang="ko-KR" sz="1400" dirty="0">
                <a:latin typeface="+mn-lt"/>
              </a:rPr>
              <a:t>={X: </a:t>
            </a:r>
            <a:r>
              <a:rPr lang="en-US" altLang="ko-KR" sz="1400" dirty="0" err="1">
                <a:latin typeface="+mn-lt"/>
              </a:rPr>
              <a:t>batch_xs</a:t>
            </a:r>
            <a:r>
              <a:rPr lang="en-US" altLang="ko-KR" sz="1400" dirty="0">
                <a:latin typeface="+mn-lt"/>
              </a:rPr>
              <a:t>, Y: </a:t>
            </a:r>
            <a:r>
              <a:rPr lang="en-US" altLang="ko-KR" sz="1400" dirty="0" err="1">
                <a:latin typeface="+mn-lt"/>
              </a:rPr>
              <a:t>batch_ys</a:t>
            </a:r>
            <a:r>
              <a:rPr lang="en-US" altLang="ko-KR" sz="1400" dirty="0">
                <a:latin typeface="+mn-lt"/>
              </a:rPr>
              <a:t>})</a:t>
            </a:r>
          </a:p>
          <a:p>
            <a:r>
              <a:rPr lang="en-US" altLang="ko-KR" sz="1400" dirty="0">
                <a:latin typeface="+mn-lt"/>
              </a:rPr>
              <a:t>        </a:t>
            </a:r>
            <a:r>
              <a:rPr lang="en-US" altLang="ko-KR" sz="1400" dirty="0" err="1">
                <a:latin typeface="+mn-lt"/>
              </a:rPr>
              <a:t>total_cost</a:t>
            </a:r>
            <a:r>
              <a:rPr lang="en-US" altLang="ko-KR" sz="1400" dirty="0">
                <a:latin typeface="+mn-lt"/>
              </a:rPr>
              <a:t> += </a:t>
            </a:r>
            <a:r>
              <a:rPr lang="en-US" altLang="ko-KR" sz="1400" dirty="0" err="1">
                <a:latin typeface="+mn-lt"/>
              </a:rPr>
              <a:t>cost_val</a:t>
            </a:r>
            <a:endParaRPr lang="en-US" altLang="ko-KR" sz="1400" dirty="0">
              <a:latin typeface="+mn-lt"/>
            </a:endParaRPr>
          </a:p>
          <a:p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    print('Epoch:', '%04d' % (epoch + 1),</a:t>
            </a:r>
          </a:p>
          <a:p>
            <a:r>
              <a:rPr lang="en-US" altLang="ko-KR" sz="1400" dirty="0">
                <a:latin typeface="+mn-lt"/>
              </a:rPr>
              <a:t>          'Avg. cost =', '{:.3f}'.format(</a:t>
            </a:r>
            <a:r>
              <a:rPr lang="en-US" altLang="ko-KR" sz="1400" dirty="0" err="1">
                <a:latin typeface="+mn-lt"/>
              </a:rPr>
              <a:t>total_cost</a:t>
            </a:r>
            <a:r>
              <a:rPr lang="en-US" altLang="ko-KR" sz="1400" dirty="0">
                <a:latin typeface="+mn-lt"/>
              </a:rPr>
              <a:t> / </a:t>
            </a:r>
            <a:r>
              <a:rPr lang="en-US" altLang="ko-KR" sz="1400" dirty="0" err="1">
                <a:latin typeface="+mn-lt"/>
              </a:rPr>
              <a:t>total_batch</a:t>
            </a:r>
            <a:r>
              <a:rPr lang="en-US" altLang="ko-KR" sz="1400" dirty="0" smtClean="0">
                <a:latin typeface="+mn-lt"/>
              </a:rPr>
              <a:t>))</a:t>
            </a:r>
            <a:endParaRPr lang="en-US" altLang="ko-KR" sz="1400" dirty="0">
              <a:latin typeface="+mn-lt"/>
            </a:endParaRPr>
          </a:p>
          <a:p>
            <a:r>
              <a:rPr lang="en-US" altLang="ko-KR" sz="1400" dirty="0">
                <a:latin typeface="+mn-lt"/>
              </a:rPr>
              <a:t>print('</a:t>
            </a:r>
            <a:r>
              <a:rPr lang="ko-KR" altLang="en-US" sz="1400" dirty="0">
                <a:latin typeface="+mn-lt"/>
              </a:rPr>
              <a:t>최적화 완료</a:t>
            </a:r>
            <a:r>
              <a:rPr lang="en-US" altLang="ko-KR" sz="1400" dirty="0">
                <a:latin typeface="+mn-lt"/>
              </a:rPr>
              <a:t>!')</a:t>
            </a:r>
            <a:endParaRPr lang="ko-KR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844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332913" y="260350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6. </a:t>
            </a:r>
            <a:r>
              <a:rPr lang="ko-KR" altLang="en-US" dirty="0"/>
              <a:t>테스트 데이터를 이용한 최종 식별 결과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>
              <a:defRPr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19</a:t>
            </a:fld>
            <a:endParaRPr lang="en-US" altLang="ko-KR" sz="140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7238" y="771379"/>
            <a:ext cx="8155943" cy="1754326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endParaRPr lang="en-US" altLang="ko-KR" sz="1200" dirty="0" smtClean="0"/>
          </a:p>
          <a:p>
            <a:r>
              <a:rPr lang="en-US" altLang="ko-KR" sz="1200" dirty="0" err="1" smtClean="0">
                <a:latin typeface="+mn-lt"/>
              </a:rPr>
              <a:t>Is_correct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tf.equal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tf.argmax</a:t>
            </a:r>
            <a:r>
              <a:rPr lang="en-US" altLang="ko-KR" sz="1200" dirty="0">
                <a:latin typeface="+mn-lt"/>
              </a:rPr>
              <a:t>(model, 1), </a:t>
            </a:r>
            <a:r>
              <a:rPr lang="en-US" altLang="ko-KR" sz="1200" dirty="0" err="1">
                <a:latin typeface="+mn-lt"/>
              </a:rPr>
              <a:t>tf.argmax</a:t>
            </a:r>
            <a:r>
              <a:rPr lang="en-US" altLang="ko-KR" sz="1200" dirty="0">
                <a:latin typeface="+mn-lt"/>
              </a:rPr>
              <a:t>(Y, 1))</a:t>
            </a:r>
          </a:p>
          <a:p>
            <a:r>
              <a:rPr lang="en-US" altLang="ko-KR" sz="1200" dirty="0" smtClean="0">
                <a:latin typeface="+mn-lt"/>
              </a:rPr>
              <a:t>Accuracy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tf.reduce_mean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tf.cast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is_correct</a:t>
            </a:r>
            <a:r>
              <a:rPr lang="en-US" altLang="ko-KR" sz="1200" dirty="0">
                <a:latin typeface="+mn-lt"/>
              </a:rPr>
              <a:t>, tf.float32))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 err="1" smtClean="0">
                <a:latin typeface="+mn-lt"/>
              </a:rPr>
              <a:t>Test_batch_size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len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mnist.test.images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 smtClean="0">
                <a:latin typeface="+mn-lt"/>
              </a:rPr>
              <a:t>Test_xs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mnist.test.images.reshape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test_batch_size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n_step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n_input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 smtClean="0">
                <a:latin typeface="+mn-lt"/>
              </a:rPr>
              <a:t>Test_ys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mnist.test.labels</a:t>
            </a:r>
            <a:endParaRPr lang="en-US" altLang="ko-KR" sz="1200" dirty="0">
              <a:latin typeface="+mn-lt"/>
            </a:endParaRP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Print(‘</a:t>
            </a:r>
            <a:r>
              <a:rPr lang="ko-KR" altLang="en-US" sz="1200" dirty="0" smtClean="0">
                <a:latin typeface="+mn-lt"/>
              </a:rPr>
              <a:t>정확도</a:t>
            </a:r>
            <a:r>
              <a:rPr lang="en-US" altLang="ko-KR" sz="1200" dirty="0" smtClean="0">
                <a:latin typeface="+mn-lt"/>
              </a:rPr>
              <a:t>:’, </a:t>
            </a:r>
            <a:r>
              <a:rPr lang="en-US" altLang="ko-KR" sz="1200" dirty="0" err="1">
                <a:latin typeface="+mn-lt"/>
              </a:rPr>
              <a:t>sess.run</a:t>
            </a:r>
            <a:r>
              <a:rPr lang="en-US" altLang="ko-KR" sz="1200" dirty="0">
                <a:latin typeface="+mn-lt"/>
              </a:rPr>
              <a:t>(accuracy</a:t>
            </a:r>
            <a:r>
              <a:rPr lang="en-US" altLang="ko-KR" sz="1200" dirty="0" smtClean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feed_dict</a:t>
            </a:r>
            <a:r>
              <a:rPr lang="en-US" altLang="ko-KR" sz="1200" dirty="0">
                <a:latin typeface="+mn-lt"/>
              </a:rPr>
              <a:t>={X: </a:t>
            </a:r>
            <a:r>
              <a:rPr lang="en-US" altLang="ko-KR" sz="1200" dirty="0" err="1">
                <a:latin typeface="+mn-lt"/>
              </a:rPr>
              <a:t>test_xs</a:t>
            </a:r>
            <a:r>
              <a:rPr lang="en-US" altLang="ko-KR" sz="1200" dirty="0">
                <a:latin typeface="+mn-lt"/>
              </a:rPr>
              <a:t>, Y: </a:t>
            </a:r>
            <a:r>
              <a:rPr lang="en-US" altLang="ko-KR" sz="1200" dirty="0" err="1">
                <a:latin typeface="+mn-lt"/>
              </a:rPr>
              <a:t>test_ys</a:t>
            </a:r>
            <a:r>
              <a:rPr lang="en-US" altLang="ko-KR" sz="1200" dirty="0">
                <a:latin typeface="+mn-lt"/>
              </a:rPr>
              <a:t>}))</a:t>
            </a:r>
            <a:endParaRPr lang="en-US" altLang="ko-KR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013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Input-Output Mapping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7630"/>
            <a:ext cx="9144000" cy="3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355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4582" y="100553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&lt; </a:t>
            </a:r>
            <a:r>
              <a:rPr lang="en-US" altLang="ko-KR" dirty="0" smtClean="0"/>
              <a:t>Basic RNN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r>
              <a:rPr lang="en-US" altLang="ko-KR" dirty="0" smtClean="0"/>
              <a:t>&lt;LSTM&gt;</a:t>
            </a:r>
            <a:endParaRPr lang="en-US" altLang="ko-KR" dirty="0" smtClean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04734" y="2398855"/>
            <a:ext cx="8253597" cy="1569660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lt"/>
              </a:rPr>
              <a:t>#Without Dropout</a:t>
            </a:r>
          </a:p>
          <a:p>
            <a:r>
              <a:rPr lang="en-US" altLang="ko-KR" sz="1200" dirty="0" smtClean="0">
                <a:latin typeface="+mn-lt"/>
              </a:rPr>
              <a:t>cell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 smtClean="0">
                <a:latin typeface="+mn-lt"/>
              </a:rPr>
              <a:t>state_is_tuple</a:t>
            </a:r>
            <a:r>
              <a:rPr lang="en-US" altLang="ko-KR" sz="1200" dirty="0" smtClean="0">
                <a:latin typeface="+mn-lt"/>
              </a:rPr>
              <a:t>=True)</a:t>
            </a:r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outputs, _state = </a:t>
            </a:r>
            <a:r>
              <a:rPr lang="en-US" altLang="ko-KR" sz="1200" dirty="0" err="1">
                <a:latin typeface="+mn-lt"/>
              </a:rPr>
              <a:t>tf.nn.dynamic_rnn</a:t>
            </a:r>
            <a:r>
              <a:rPr lang="en-US" altLang="ko-KR" sz="1200" dirty="0">
                <a:latin typeface="+mn-lt"/>
              </a:rPr>
              <a:t>(cell, X, </a:t>
            </a:r>
            <a:r>
              <a:rPr lang="en-US" altLang="ko-KR" sz="1200" dirty="0" err="1">
                <a:latin typeface="+mn-lt"/>
              </a:rPr>
              <a:t>dtype</a:t>
            </a:r>
            <a:r>
              <a:rPr lang="en-US" altLang="ko-KR" sz="1200" dirty="0">
                <a:latin typeface="+mn-lt"/>
              </a:rPr>
              <a:t>=tf.float32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#With Dropout</a:t>
            </a:r>
            <a:endParaRPr lang="en-US" altLang="ko-KR" sz="1200" dirty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cell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>
                <a:latin typeface="+mn-lt"/>
              </a:rPr>
              <a:t>state_is_tuple</a:t>
            </a:r>
            <a:r>
              <a:rPr lang="en-US" altLang="ko-KR" sz="1200" dirty="0">
                <a:latin typeface="+mn-lt"/>
              </a:rPr>
              <a:t>=True)</a:t>
            </a:r>
          </a:p>
          <a:p>
            <a:r>
              <a:rPr lang="en-US" altLang="ko-KR" sz="1200" dirty="0" smtClean="0">
                <a:latin typeface="+mn-lt"/>
              </a:rPr>
              <a:t>cell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tf.contrib.rnn.DropoutWrapper</a:t>
            </a:r>
            <a:r>
              <a:rPr lang="en-US" altLang="ko-KR" sz="1200" dirty="0">
                <a:latin typeface="+mn-lt"/>
              </a:rPr>
              <a:t>(cell, </a:t>
            </a:r>
            <a:r>
              <a:rPr lang="en-US" altLang="ko-KR" sz="1200" dirty="0" err="1">
                <a:latin typeface="+mn-lt"/>
              </a:rPr>
              <a:t>output_keep_prob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keep_prob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r>
              <a:rPr lang="en-US" altLang="ko-KR" sz="1200" dirty="0">
                <a:latin typeface="+mn-lt"/>
              </a:rPr>
              <a:t>outputs, _state = </a:t>
            </a:r>
            <a:r>
              <a:rPr lang="en-US" altLang="ko-KR" sz="1200" dirty="0" err="1">
                <a:latin typeface="+mn-lt"/>
              </a:rPr>
              <a:t>tf.nn.dynamic_rnn</a:t>
            </a:r>
            <a:r>
              <a:rPr lang="en-US" altLang="ko-KR" sz="1200" dirty="0">
                <a:latin typeface="+mn-lt"/>
              </a:rPr>
              <a:t>(cell, X, </a:t>
            </a:r>
            <a:r>
              <a:rPr lang="en-US" altLang="ko-KR" sz="1200" dirty="0" err="1">
                <a:latin typeface="+mn-lt"/>
              </a:rPr>
              <a:t>dtype</a:t>
            </a:r>
            <a:r>
              <a:rPr lang="en-US" altLang="ko-KR" sz="1200" dirty="0">
                <a:latin typeface="+mn-lt"/>
              </a:rPr>
              <a:t>=tf.float32</a:t>
            </a:r>
            <a:r>
              <a:rPr lang="en-US" altLang="ko-KR" sz="1200" dirty="0" smtClean="0">
                <a:latin typeface="+mn-lt"/>
              </a:rPr>
              <a:t>)</a:t>
            </a:r>
            <a:endParaRPr lang="en-US" altLang="ko-KR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734" y="588490"/>
            <a:ext cx="8253597" cy="646331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endParaRPr lang="en-US" altLang="ko-KR" sz="1200" dirty="0" smtClean="0"/>
          </a:p>
          <a:p>
            <a:r>
              <a:rPr lang="en-US" altLang="ko-KR" sz="1200" dirty="0">
                <a:latin typeface="+mn-lt"/>
              </a:rPr>
              <a:t>cell = </a:t>
            </a:r>
            <a:r>
              <a:rPr lang="en-US" altLang="ko-KR" sz="1200" dirty="0" err="1">
                <a:latin typeface="+mn-lt"/>
              </a:rPr>
              <a:t>tf.nn.rnn_cell.BasicRNNCell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>
                <a:latin typeface="+mn-lt"/>
              </a:rPr>
              <a:t>outputs, states = </a:t>
            </a:r>
            <a:r>
              <a:rPr lang="en-US" altLang="ko-KR" sz="1200" dirty="0" err="1">
                <a:latin typeface="+mn-lt"/>
              </a:rPr>
              <a:t>tf.nn.dynamic_rnn</a:t>
            </a:r>
            <a:r>
              <a:rPr lang="en-US" altLang="ko-KR" sz="1200" dirty="0">
                <a:latin typeface="+mn-lt"/>
              </a:rPr>
              <a:t>(cell, X, </a:t>
            </a:r>
            <a:r>
              <a:rPr lang="en-US" altLang="ko-KR" sz="1200" dirty="0" err="1">
                <a:latin typeface="+mn-lt"/>
              </a:rPr>
              <a:t>dtype</a:t>
            </a:r>
            <a:r>
              <a:rPr lang="en-US" altLang="ko-KR" sz="1200" dirty="0">
                <a:latin typeface="+mn-lt"/>
              </a:rPr>
              <a:t>=tf.float32</a:t>
            </a:r>
            <a:r>
              <a:rPr lang="en-US" altLang="ko-KR" sz="1200" dirty="0" smtClean="0">
                <a:latin typeface="+mn-lt"/>
              </a:rPr>
              <a:t>)</a:t>
            </a:r>
            <a:endParaRPr lang="en-US" altLang="ko-KR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772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184582" y="100553"/>
            <a:ext cx="8291513" cy="482758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 smtClean="0"/>
              <a:t>&lt; </a:t>
            </a:r>
            <a:r>
              <a:rPr lang="en-US" altLang="ko-KR" dirty="0" smtClean="0"/>
              <a:t>Bidirectional RNN 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  <a:p>
            <a:pPr marL="0" indent="0">
              <a:buNone/>
              <a:defRPr/>
            </a:pPr>
            <a:endParaRPr lang="en-US" altLang="ko-KR" dirty="0" smtClean="0"/>
          </a:p>
          <a:p>
            <a:pPr marL="0" indent="0">
              <a:buNone/>
              <a:defRPr/>
            </a:pPr>
            <a:endParaRPr lang="en-US" altLang="ko-KR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810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83300" y="3117946"/>
            <a:ext cx="8253597" cy="212365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+mn-lt"/>
              </a:rPr>
              <a:t>#With Dropout</a:t>
            </a:r>
          </a:p>
          <a:p>
            <a:r>
              <a:rPr lang="en-US" altLang="ko-KR" sz="1200" dirty="0" err="1" smtClean="0">
                <a:latin typeface="+mn-lt"/>
              </a:rPr>
              <a:t>lstm_fw_cell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>
                <a:latin typeface="+mn-lt"/>
              </a:rPr>
              <a:t>state_is_tuple</a:t>
            </a:r>
            <a:r>
              <a:rPr lang="en-US" altLang="ko-KR" sz="1200" dirty="0">
                <a:latin typeface="+mn-lt"/>
              </a:rPr>
              <a:t>=True)</a:t>
            </a:r>
          </a:p>
          <a:p>
            <a:r>
              <a:rPr lang="en-US" altLang="ko-KR" sz="1200" dirty="0" err="1" smtClean="0">
                <a:latin typeface="+mn-lt"/>
              </a:rPr>
              <a:t>lstm_fw_cell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tf.nn.rnn_cell.DropoutWrapper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lstm_fw_cell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output_keep_prob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keep_prob</a:t>
            </a:r>
            <a:r>
              <a:rPr lang="en-US" altLang="ko-KR" sz="1200" dirty="0">
                <a:latin typeface="+mn-lt"/>
              </a:rPr>
              <a:t>)</a:t>
            </a:r>
          </a:p>
          <a:p>
            <a:r>
              <a:rPr lang="en-US" altLang="ko-KR" sz="1200" dirty="0" err="1" smtClean="0">
                <a:latin typeface="+mn-lt"/>
              </a:rPr>
              <a:t>lstm_bw_cell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>
                <a:latin typeface="+mn-lt"/>
              </a:rPr>
              <a:t>state_is_tuple</a:t>
            </a:r>
            <a:r>
              <a:rPr lang="en-US" altLang="ko-KR" sz="1200" dirty="0">
                <a:latin typeface="+mn-lt"/>
              </a:rPr>
              <a:t>=True)</a:t>
            </a:r>
          </a:p>
          <a:p>
            <a:r>
              <a:rPr lang="en-US" altLang="ko-KR" sz="1200" dirty="0" err="1" smtClean="0">
                <a:latin typeface="+mn-lt"/>
              </a:rPr>
              <a:t>lstm_bw_cell</a:t>
            </a:r>
            <a:r>
              <a:rPr lang="en-US" altLang="ko-KR" sz="1200" dirty="0" smtClean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= </a:t>
            </a:r>
            <a:r>
              <a:rPr lang="en-US" altLang="ko-KR" sz="1200" dirty="0" err="1">
                <a:latin typeface="+mn-lt"/>
              </a:rPr>
              <a:t>tf.nn.rnn_cell.DropoutWrapper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lstm_bw_cell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output_keep_prob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keep_prob</a:t>
            </a:r>
            <a:r>
              <a:rPr lang="en-US" altLang="ko-KR" sz="1200" dirty="0" smtClean="0">
                <a:latin typeface="+mn-lt"/>
              </a:rPr>
              <a:t>)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>
                <a:latin typeface="+mn-lt"/>
              </a:rPr>
              <a:t>outputs, states = </a:t>
            </a:r>
            <a:r>
              <a:rPr lang="en-US" altLang="ko-KR" sz="1200" dirty="0" err="1">
                <a:latin typeface="+mn-lt"/>
              </a:rPr>
              <a:t>tf.nn.bidirectional_dynamic_rnn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cell_fw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lstm_fw_cell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cell_bw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lstm_bw_cell</a:t>
            </a:r>
            <a:r>
              <a:rPr lang="en-US" altLang="ko-KR" sz="1200" dirty="0">
                <a:latin typeface="+mn-lt"/>
              </a:rPr>
              <a:t>, inputs=X, </a:t>
            </a:r>
            <a:r>
              <a:rPr lang="en-US" altLang="ko-KR" sz="1200" dirty="0" err="1">
                <a:latin typeface="+mn-lt"/>
              </a:rPr>
              <a:t>dtype</a:t>
            </a:r>
            <a:r>
              <a:rPr lang="en-US" altLang="ko-KR" sz="1200" dirty="0">
                <a:latin typeface="+mn-lt"/>
              </a:rPr>
              <a:t>=tf.float32)</a:t>
            </a:r>
          </a:p>
          <a:p>
            <a:r>
              <a:rPr lang="en-US" altLang="ko-KR" sz="1200" dirty="0" err="1">
                <a:latin typeface="+mn-lt"/>
              </a:rPr>
              <a:t>outputs_fw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tf.transpose</a:t>
            </a:r>
            <a:r>
              <a:rPr lang="en-US" altLang="ko-KR" sz="1200" dirty="0">
                <a:latin typeface="+mn-lt"/>
              </a:rPr>
              <a:t>(outputs[0], [1, 0, 2])</a:t>
            </a:r>
          </a:p>
          <a:p>
            <a:r>
              <a:rPr lang="en-US" altLang="ko-KR" sz="1200" dirty="0" err="1">
                <a:latin typeface="+mn-lt"/>
              </a:rPr>
              <a:t>outputs_bw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tf.transpose</a:t>
            </a:r>
            <a:r>
              <a:rPr lang="en-US" altLang="ko-KR" sz="1200" dirty="0">
                <a:latin typeface="+mn-lt"/>
              </a:rPr>
              <a:t>(outputs[1], [1, 0, 2])</a:t>
            </a:r>
          </a:p>
          <a:p>
            <a:r>
              <a:rPr lang="en-US" altLang="ko-KR" sz="1200" dirty="0" err="1">
                <a:latin typeface="+mn-lt"/>
              </a:rPr>
              <a:t>outputs_concat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tf.concat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outputs_fw</a:t>
            </a:r>
            <a:r>
              <a:rPr lang="en-US" altLang="ko-KR" sz="1200" dirty="0">
                <a:latin typeface="+mn-lt"/>
              </a:rPr>
              <a:t>[-1], </a:t>
            </a:r>
            <a:r>
              <a:rPr lang="en-US" altLang="ko-KR" sz="1200" dirty="0" err="1">
                <a:latin typeface="+mn-lt"/>
              </a:rPr>
              <a:t>outputs_bw</a:t>
            </a:r>
            <a:r>
              <a:rPr lang="en-US" altLang="ko-KR" sz="1200" dirty="0">
                <a:latin typeface="+mn-lt"/>
              </a:rPr>
              <a:t>[-1]], axis=1)</a:t>
            </a:r>
          </a:p>
          <a:p>
            <a:endParaRPr lang="en-US" altLang="ko-KR" sz="120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3301" y="783798"/>
            <a:ext cx="8253597" cy="2123658"/>
          </a:xfrm>
          <a:prstGeom prst="rect">
            <a:avLst/>
          </a:prstGeom>
          <a:noFill/>
          <a:ln w="25400">
            <a:solidFill>
              <a:srgbClr val="0000FF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n-US" altLang="ko-KR" sz="1200" dirty="0" smtClean="0">
                <a:latin typeface="+mn-lt"/>
              </a:rPr>
              <a:t>#Without Dropout</a:t>
            </a:r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num_multi_rnn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smtClean="0">
                <a:latin typeface="+mn-lt"/>
              </a:rPr>
              <a:t>5</a:t>
            </a:r>
          </a:p>
          <a:p>
            <a:r>
              <a:rPr lang="en-US" altLang="ko-KR" sz="1200" dirty="0" err="1" smtClean="0">
                <a:latin typeface="+mn-lt"/>
              </a:rPr>
              <a:t>N_hidden</a:t>
            </a:r>
            <a:r>
              <a:rPr lang="en-US" altLang="ko-KR" sz="1200" dirty="0" smtClean="0">
                <a:latin typeface="+mn-lt"/>
              </a:rPr>
              <a:t> = 128</a:t>
            </a:r>
          </a:p>
          <a:p>
            <a:endParaRPr lang="en-US" altLang="ko-KR" sz="1200" dirty="0">
              <a:latin typeface="+mn-lt"/>
            </a:endParaRPr>
          </a:p>
          <a:p>
            <a:r>
              <a:rPr lang="en-US" altLang="ko-KR" sz="1200" dirty="0" err="1">
                <a:latin typeface="+mn-lt"/>
              </a:rPr>
              <a:t>lstm_fw_cell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>
                <a:latin typeface="+mn-lt"/>
              </a:rPr>
              <a:t>state_is_tuple</a:t>
            </a:r>
            <a:r>
              <a:rPr lang="en-US" altLang="ko-KR" sz="1200" dirty="0">
                <a:latin typeface="+mn-lt"/>
              </a:rPr>
              <a:t>=True)</a:t>
            </a:r>
          </a:p>
          <a:p>
            <a:r>
              <a:rPr lang="en-US" altLang="ko-KR" sz="1200" dirty="0" err="1">
                <a:latin typeface="+mn-lt"/>
              </a:rPr>
              <a:t>lstm_bw_cell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tf.contrib.rnn.BasicLSTMCell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n_hidden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forget_bias</a:t>
            </a:r>
            <a:r>
              <a:rPr lang="en-US" altLang="ko-KR" sz="1200" dirty="0">
                <a:latin typeface="+mn-lt"/>
              </a:rPr>
              <a:t>=1.0, </a:t>
            </a:r>
            <a:r>
              <a:rPr lang="en-US" altLang="ko-KR" sz="1200" dirty="0" err="1">
                <a:latin typeface="+mn-lt"/>
              </a:rPr>
              <a:t>state_is_tuple</a:t>
            </a:r>
            <a:r>
              <a:rPr lang="en-US" altLang="ko-KR" sz="1200" dirty="0">
                <a:latin typeface="+mn-lt"/>
              </a:rPr>
              <a:t>=True)</a:t>
            </a:r>
          </a:p>
          <a:p>
            <a:endParaRPr lang="en-US" altLang="ko-KR" sz="1200" dirty="0" smtClean="0">
              <a:latin typeface="+mn-lt"/>
            </a:endParaRPr>
          </a:p>
          <a:p>
            <a:r>
              <a:rPr lang="en-US" altLang="ko-KR" sz="1200" dirty="0" smtClean="0">
                <a:latin typeface="+mn-lt"/>
              </a:rPr>
              <a:t>outputs</a:t>
            </a:r>
            <a:r>
              <a:rPr lang="en-US" altLang="ko-KR" sz="1200" dirty="0">
                <a:latin typeface="+mn-lt"/>
              </a:rPr>
              <a:t>, states = </a:t>
            </a:r>
            <a:r>
              <a:rPr lang="en-US" altLang="ko-KR" sz="1200" dirty="0" err="1">
                <a:latin typeface="+mn-lt"/>
              </a:rPr>
              <a:t>tf.nn.bidirectional_dynamic_rnn</a:t>
            </a:r>
            <a:r>
              <a:rPr lang="en-US" altLang="ko-KR" sz="1200" dirty="0">
                <a:latin typeface="+mn-lt"/>
              </a:rPr>
              <a:t>(</a:t>
            </a:r>
            <a:r>
              <a:rPr lang="en-US" altLang="ko-KR" sz="1200" dirty="0" err="1">
                <a:latin typeface="+mn-lt"/>
              </a:rPr>
              <a:t>cell_fw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lstm_fw_cell</a:t>
            </a:r>
            <a:r>
              <a:rPr lang="en-US" altLang="ko-KR" sz="1200" dirty="0">
                <a:latin typeface="+mn-lt"/>
              </a:rPr>
              <a:t>, </a:t>
            </a:r>
            <a:r>
              <a:rPr lang="en-US" altLang="ko-KR" sz="1200" dirty="0" err="1">
                <a:latin typeface="+mn-lt"/>
              </a:rPr>
              <a:t>cell_bw</a:t>
            </a:r>
            <a:r>
              <a:rPr lang="en-US" altLang="ko-KR" sz="1200" dirty="0">
                <a:latin typeface="+mn-lt"/>
              </a:rPr>
              <a:t>=</a:t>
            </a:r>
            <a:r>
              <a:rPr lang="en-US" altLang="ko-KR" sz="1200" dirty="0" err="1">
                <a:latin typeface="+mn-lt"/>
              </a:rPr>
              <a:t>lstm_bw_cell</a:t>
            </a:r>
            <a:r>
              <a:rPr lang="en-US" altLang="ko-KR" sz="1200" dirty="0">
                <a:latin typeface="+mn-lt"/>
              </a:rPr>
              <a:t>, inputs=X, </a:t>
            </a:r>
            <a:r>
              <a:rPr lang="en-US" altLang="ko-KR" sz="1200" dirty="0" err="1">
                <a:latin typeface="+mn-lt"/>
              </a:rPr>
              <a:t>dtype</a:t>
            </a:r>
            <a:r>
              <a:rPr lang="en-US" altLang="ko-KR" sz="1200" dirty="0">
                <a:latin typeface="+mn-lt"/>
              </a:rPr>
              <a:t>=tf.float32)</a:t>
            </a:r>
          </a:p>
          <a:p>
            <a:r>
              <a:rPr lang="en-US" altLang="ko-KR" sz="1200" dirty="0" err="1">
                <a:latin typeface="+mn-lt"/>
              </a:rPr>
              <a:t>outputs_fw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tf.transpose</a:t>
            </a:r>
            <a:r>
              <a:rPr lang="en-US" altLang="ko-KR" sz="1200" dirty="0">
                <a:latin typeface="+mn-lt"/>
              </a:rPr>
              <a:t>(outputs[0], [1, 0, 2])</a:t>
            </a:r>
          </a:p>
          <a:p>
            <a:r>
              <a:rPr lang="en-US" altLang="ko-KR" sz="1200" dirty="0" err="1">
                <a:latin typeface="+mn-lt"/>
              </a:rPr>
              <a:t>outputs_bw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tf.transpose</a:t>
            </a:r>
            <a:r>
              <a:rPr lang="en-US" altLang="ko-KR" sz="1200" dirty="0">
                <a:latin typeface="+mn-lt"/>
              </a:rPr>
              <a:t>(outputs[1], [1, 0, 2])</a:t>
            </a:r>
          </a:p>
          <a:p>
            <a:r>
              <a:rPr lang="en-US" altLang="ko-KR" sz="1200" dirty="0" err="1">
                <a:latin typeface="+mn-lt"/>
              </a:rPr>
              <a:t>outputs_concat</a:t>
            </a:r>
            <a:r>
              <a:rPr lang="en-US" altLang="ko-KR" sz="1200" dirty="0">
                <a:latin typeface="+mn-lt"/>
              </a:rPr>
              <a:t> = </a:t>
            </a:r>
            <a:r>
              <a:rPr lang="en-US" altLang="ko-KR" sz="1200" dirty="0" err="1">
                <a:latin typeface="+mn-lt"/>
              </a:rPr>
              <a:t>tf.concat</a:t>
            </a:r>
            <a:r>
              <a:rPr lang="en-US" altLang="ko-KR" sz="1200" dirty="0">
                <a:latin typeface="+mn-lt"/>
              </a:rPr>
              <a:t>([</a:t>
            </a:r>
            <a:r>
              <a:rPr lang="en-US" altLang="ko-KR" sz="1200" dirty="0" err="1">
                <a:latin typeface="+mn-lt"/>
              </a:rPr>
              <a:t>outputs_fw</a:t>
            </a:r>
            <a:r>
              <a:rPr lang="en-US" altLang="ko-KR" sz="1200" dirty="0">
                <a:latin typeface="+mn-lt"/>
              </a:rPr>
              <a:t>[-1], </a:t>
            </a:r>
            <a:r>
              <a:rPr lang="en-US" altLang="ko-KR" sz="1200" dirty="0" err="1">
                <a:latin typeface="+mn-lt"/>
              </a:rPr>
              <a:t>outputs_bw</a:t>
            </a:r>
            <a:r>
              <a:rPr lang="en-US" altLang="ko-KR" sz="1200" dirty="0">
                <a:latin typeface="+mn-lt"/>
              </a:rPr>
              <a:t>[-1]], axis=1)</a:t>
            </a:r>
            <a:endParaRPr lang="en-US" altLang="ko-KR" sz="1200" dirty="0">
              <a:latin typeface="+mn-lt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008" y="5387255"/>
            <a:ext cx="4161664" cy="147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0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ko-KR" altLang="en-US" dirty="0" smtClean="0"/>
              <a:t> 단어 자동 완성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22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23170"/>
            <a:ext cx="5746458" cy="28116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669" y="4946501"/>
            <a:ext cx="4842326" cy="17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98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Sequence to Sequence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23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90" y="1602297"/>
            <a:ext cx="5347904" cy="13154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067" y="4174331"/>
            <a:ext cx="4174933" cy="24306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3" y="3689282"/>
            <a:ext cx="5339964" cy="18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1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Sequence to Sequence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24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6254"/>
            <a:ext cx="9144000" cy="314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1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CNN vs. RNN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3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9382"/>
            <a:ext cx="9144000" cy="333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RNN </a:t>
            </a:r>
            <a:r>
              <a:rPr lang="ko-KR" altLang="en-US" dirty="0" smtClean="0"/>
              <a:t>응용분야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4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" y="1702572"/>
            <a:ext cx="4320000" cy="1800000"/>
          </a:xfrm>
          <a:prstGeom prst="rect">
            <a:avLst/>
          </a:prstGeom>
        </p:spPr>
      </p:pic>
      <p:pic>
        <p:nvPicPr>
          <p:cNvPr id="6" name="그림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52000" y="3939340"/>
            <a:ext cx="4320000" cy="1800000"/>
          </a:xfrm>
          <a:prstGeom prst="rect">
            <a:avLst/>
          </a:prstGeom>
        </p:spPr>
      </p:pic>
      <p:pic>
        <p:nvPicPr>
          <p:cNvPr id="7" name="그림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01" y="1081412"/>
            <a:ext cx="4320000" cy="1800000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824000" y="2924744"/>
            <a:ext cx="4320000" cy="1800000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827909" y="4935161"/>
            <a:ext cx="432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31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RNN</a:t>
            </a:r>
            <a:r>
              <a:rPr lang="ko-KR" altLang="en-US" dirty="0" smtClean="0"/>
              <a:t>이란</a:t>
            </a:r>
            <a:r>
              <a:rPr lang="en-US" altLang="ko-KR" dirty="0" smtClean="0"/>
              <a:t>?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5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1658"/>
            <a:ext cx="9144000" cy="443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01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종류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6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1366"/>
            <a:ext cx="9144000" cy="4777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5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기본동작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7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10968"/>
            <a:ext cx="4906825" cy="31389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825" y="963717"/>
            <a:ext cx="3736233" cy="24945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3598" y="3429000"/>
            <a:ext cx="4270402" cy="289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19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RNN</a:t>
            </a:r>
            <a:r>
              <a:rPr lang="ko-KR" altLang="en-US" dirty="0" smtClean="0"/>
              <a:t>의 문제점</a:t>
            </a:r>
            <a:endParaRPr lang="en-US" altLang="ko-KR" dirty="0" smtClean="0"/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8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5079"/>
            <a:ext cx="9144000" cy="334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sz="4000" dirty="0" smtClean="0"/>
              <a:t> Recurrent Neural Networks</a:t>
            </a:r>
            <a:r>
              <a:rPr lang="ko-KR" altLang="en-US" sz="4000" dirty="0" smtClean="0"/>
              <a:t> </a:t>
            </a:r>
            <a:endParaRPr lang="en-US" altLang="ko-KR" sz="4000" dirty="0"/>
          </a:p>
          <a:p>
            <a:pPr marL="0" indent="0">
              <a:buNone/>
              <a:defRPr/>
            </a:pPr>
            <a:endParaRPr lang="en-US" altLang="ko-KR" sz="1600" dirty="0" smtClean="0"/>
          </a:p>
          <a:p>
            <a:pPr marL="0" indent="0">
              <a:buNone/>
              <a:defRPr/>
            </a:pPr>
            <a:r>
              <a:rPr lang="en-US" altLang="ko-KR" dirty="0" smtClean="0"/>
              <a:t>LSTM</a:t>
            </a:r>
          </a:p>
          <a:p>
            <a:pPr marL="0" indent="0">
              <a:buNone/>
              <a:defRPr/>
            </a:pPr>
            <a:r>
              <a:rPr lang="en-US" altLang="ko-KR" sz="1600" dirty="0" smtClean="0">
                <a:effectLst/>
              </a:rPr>
              <a:t>   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71021" y="6474811"/>
            <a:ext cx="719138" cy="260350"/>
          </a:xfrm>
        </p:spPr>
        <p:txBody>
          <a:bodyPr/>
          <a:lstStyle>
            <a:lvl1pPr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9pPr>
          </a:lstStyle>
          <a:p>
            <a:pPr eaLnBrk="1" hangingPunct="1"/>
            <a:fld id="{AD213DCA-3629-4B8E-B0DC-7B340E906BD1}" type="slidenum">
              <a:rPr lang="en-US" altLang="ko-KR" sz="1400">
                <a:solidFill>
                  <a:srgbClr val="0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pPr eaLnBrk="1" hangingPunct="1"/>
              <a:t>9</a:t>
            </a:fld>
            <a:endParaRPr lang="en-US" altLang="ko-KR" sz="1400" dirty="0">
              <a:solidFill>
                <a:srgbClr val="000000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2" name="모서리가 둥근 직사각형 1"/>
          <p:cNvSpPr/>
          <p:nvPr/>
        </p:nvSpPr>
        <p:spPr bwMode="auto">
          <a:xfrm>
            <a:off x="991710" y="2035282"/>
            <a:ext cx="1251751" cy="1571348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1" hangingPunct="1">
              <a:lnSpc>
                <a:spcPct val="7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5920"/>
            <a:ext cx="9144000" cy="32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67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20060928_협의23_이수형">
  <a:themeElements>
    <a:clrScheme name="20060928_협의23_이수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20060928_협의23_이수형">
      <a:majorFont>
        <a:latin typeface="휴먼엑스포"/>
        <a:ea typeface="휴먼엑스포"/>
        <a:cs typeface=""/>
      </a:majorFont>
      <a:minorFont>
        <a:latin typeface="Arial"/>
        <a:ea typeface="휴먼엑스포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1" hangingPunct="1">
          <a:lnSpc>
            <a:spcPct val="70000"/>
          </a:lnSpc>
          <a:spcBef>
            <a:spcPct val="2000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HY헤드라인M" pitchFamily="18" charset="-127"/>
            <a:ea typeface="HY헤드라인M" pitchFamily="18" charset="-127"/>
          </a:defRPr>
        </a:defPPr>
      </a:lstStyle>
    </a:spDef>
    <a:lnDef>
      <a:spPr bwMode="auto"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20060928_협의23_이수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0060928_협의23_이수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0060928_협의23_이수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40477</TotalTime>
  <Words>1027</Words>
  <Application>Microsoft Office PowerPoint</Application>
  <PresentationFormat>화면 슬라이드 쇼(4:3)</PresentationFormat>
  <Paragraphs>288</Paragraphs>
  <Slides>24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1" baseType="lpstr">
      <vt:lpstr>HY헤드라인M</vt:lpstr>
      <vt:lpstr>굴림</vt:lpstr>
      <vt:lpstr>맑은 고딕</vt:lpstr>
      <vt:lpstr>휴먼엑스포</vt:lpstr>
      <vt:lpstr>Arial</vt:lpstr>
      <vt:lpstr>Wingdings</vt:lpstr>
      <vt:lpstr>1_20060928_협의23_이수형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KNU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연구실별 발표 - 수중 탐지 연구실</dc:title>
  <dc:creator>bwng</dc:creator>
  <cp:lastModifiedBy>SEOK</cp:lastModifiedBy>
  <cp:revision>1274</cp:revision>
  <cp:lastPrinted>2015-04-11T07:39:36Z</cp:lastPrinted>
  <dcterms:created xsi:type="dcterms:W3CDTF">2006-12-04T00:43:28Z</dcterms:created>
  <dcterms:modified xsi:type="dcterms:W3CDTF">2019-07-26T06:13:40Z</dcterms:modified>
</cp:coreProperties>
</file>